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handoutMasterIdLst>
    <p:handoutMasterId r:id="rId17"/>
  </p:handoutMasterIdLst>
  <p:sldIdLst>
    <p:sldId id="256" r:id="rId2"/>
    <p:sldId id="288" r:id="rId3"/>
    <p:sldId id="257" r:id="rId4"/>
    <p:sldId id="289" r:id="rId5"/>
    <p:sldId id="258" r:id="rId6"/>
    <p:sldId id="290" r:id="rId7"/>
    <p:sldId id="261" r:id="rId8"/>
    <p:sldId id="259" r:id="rId9"/>
    <p:sldId id="260" r:id="rId10"/>
    <p:sldId id="291" r:id="rId11"/>
    <p:sldId id="285" r:id="rId12"/>
    <p:sldId id="293" r:id="rId13"/>
    <p:sldId id="262" r:id="rId14"/>
    <p:sldId id="287" r:id="rId15"/>
    <p:sldId id="294" r:id="rId16"/>
  </p:sldIdLst>
  <p:sldSz cx="9144000" cy="6858000" type="screen4x3"/>
  <p:notesSz cx="6858000" cy="9144000"/>
  <p:custShowLst>
    <p:custShow name="Custom Show 1" id="0">
      <p:sldLst>
        <p:sld r:id="rId2"/>
        <p:sld r:id="rId11"/>
        <p:sld r:id="rId4"/>
        <p:sld r:id="rId6"/>
        <p:sld r:id="rId9"/>
        <p:sld r:id="rId8"/>
        <p:sld r:id="rId10"/>
        <p:sld r:id="rId12"/>
        <p:sld r:id="rId14"/>
        <p:sld r:id="rId15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575"/>
  </p:normalViewPr>
  <p:slideViewPr>
    <p:cSldViewPr>
      <p:cViewPr varScale="1">
        <p:scale>
          <a:sx n="112" d="100"/>
          <a:sy n="112" d="100"/>
        </p:scale>
        <p:origin x="4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96E47-5011-42B8-A496-229942E0E7BC}" type="datetimeFigureOut">
              <a:rPr lang="en-US" smtClean="0"/>
              <a:t>1/18/21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4F3CD-EB04-4AC7-8C2E-A60D23779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72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8T16:31:01.945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0"/>
      <inkml:brushProperty name="anchorY" value="0"/>
      <inkml:brushProperty name="scaleFactor" value="0.5"/>
    </inkml:brush>
  </inkml:definitions>
  <inkml:trace contextRef="#ctx0" brushRef="#br0">306 10 24575,'47'0'0,"-20"0"0,16 0 0,-25 0 0,0 0 0,0 0 0,0 0 0,0-4 0,0 3 0,0-3 0,1 4 0,-1 0 0,0 0 0,0 0 0,0 0 0,0 0 0,0 0 0,5 0 0,-4 0 0,4 0 0,-5 0 0,0 0 0,0 0 0,0 0 0,-4 0 0,3 0 0,-8 0 0,8 0 0,-8 0 0,8 0 0,-7 0 0,2 0 0,1 0 0,0 0 0,1 0 0,3 0 0,-3 0 0,-1 0 0,4 0 0,-3 0 0,4 4 0,0-3 0,-4 6 0,2-2 0,-2 4 0,4-4 0,0 3 0,0-3 0,0 4 0,0 0 0,1 0 0,2 3 0,-2-2 0,3 3 0,-9-4 0,4 4 0,-3 0 0,0 5 0,3 0 0,-7 0 0,7 0 0,-7 0 0,4 6 0,-1-5 0,-2 10 0,2-10 0,-3 10 0,-1-5 0,1 12 0,0-5 0,-4 5 0,3 0 0,-3-5 0,0 5 0,-2-7 0,-4 1 0,5 0 0,-4 0 0,3-6 0,-4 5 0,0-10 0,0 9 0,0-3 0,0 5 0,0-1 0,0 1 0,0 0 0,0 0 0,0-1 0,0-4 0,0 3 0,0-8 0,-4 3 0,3-5 0,-7 0 0,-2 14 0,0-6 0,-9 12 0,8-8 0,-8 0 0,8-1 0,-7-4 0,8-2 0,-8 0 0,7-4 0,-2 0 0,4-2 0,0-8 0,-4 4 0,4-4 0,-4 4 0,5-4 0,-6 4 0,5-5 0,-8 1 0,8-1 0,-8 1 0,7-1 0,-2-3 0,-1 3 0,-1-3 0,0 4 0,-3-4 0,3 2 0,-4-2 0,0 0 0,0 3 0,-6-2 0,5-1 0,-10 4 0,10-8 0,-10 8 0,4-8 0,-5 7 0,1-6 0,-1 6 0,0-6 0,-8 2 0,6-4 0,-1 0 0,10 0 0,-1 0 0,5 0 0,-5 0 0,1 0 0,4 0 0,-5 0 0,1 0 0,3-4 0,-3-1 0,9-4 0,-3 0 0,4 0 0,-1 1 0,-3-1 0,3-4 0,-4 3 0,-1-8 0,1 4 0,0-4 0,-5-1 0,3 1 0,-3-1 0,5 1 0,3-6 0,-2 5 0,2-4 0,-3 8 0,4-2 0,1 3 0,4 0 0,-4-3 0,7 8 0,-9-12 0,9 6 0,-7-2 0,8 0 0,-2 7 0,2-7 0,0 3 0,1 1 0,0-4 0,3 7 0,-3-7 0,0 3 0,3 1 0,-7-5 0,7 5 0,-7-6 0,7 1 0,-8 0 0,8 0 0,-7 0 0,7-1 0,-7 1 0,7 4 0,-7-3 0,7 4 0,-3-1 0,4-3 0,0 7 0,0-7 0,0 3 0,0-4 0,0-5 0,0-2 0,0 1 0,0-5 0,0 5 0,0-1 0,0 2 0,0 4 0,0 5 0,0-3 0,0 8 0,0-4 0,0 1 0,3-1 0,2-1 0,3 2 0,1-1 0,-5 4 0,4-4 0,-3 5 0,-1 0 0,3-1 0,-6 1 0,7 0 0,-8 0 0,8-1 0,-7 1 0,6 0 0,-6-1 0,6 1 0,-2-4 0,-1 2 0,4-7 0,-3 8 0,4-8 0,-1 7 0,1-7 0,-1 8 0,1-8 0,0 7 0,-1-7 0,1 8 0,4-8 0,-4 7 0,8-7 0,-8 8 0,4-4 0,-5 5 0,0 0 0,0-1 0,0 5 0,0-4 0,0 4 0,0-4 0,-4 0 0,3 0 0,-6 0 0,6 4 0,-6-4 0,3 4 0,-1-1 0,-2-2 0,3 2 0,-4 1 0,0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18T16:33:34.987"/>
    </inkml:context>
    <inkml:brush xml:id="br0">
      <inkml:brushProperty name="width" value="0.1" units="cm"/>
      <inkml:brushProperty name="height" value="0.1" units="cm"/>
      <inkml:brushProperty name="color" value="#FF4E00"/>
      <inkml:brushProperty name="inkEffects" value="rainbow"/>
      <inkml:brushProperty name="anchorX" value="-11495.36035"/>
      <inkml:brushProperty name="anchorY" value="-9833.94238"/>
      <inkml:brushProperty name="scaleFactor" value="0.5"/>
    </inkml:brush>
  </inkml:definitions>
  <inkml:trace contextRef="#ctx0" brushRef="#br0">867 82 24575,'-16'-8'0,"4"4"0,0-4 0,4 4 0,0 0 0,4-4 0,-3 7 0,2-6 0,-3 6 0,0-2 0,0 3 0,0-4 0,0 3 0,-1-2 0,1-1 0,0 3 0,-1-3 0,1 1 0,0 2 0,-1-3 0,1 0 0,0 3 0,0-2 0,0 3 0,0 0 0,0 0 0,0 0 0,0 0 0,0 0 0,0 0 0,-5 0 0,4 0 0,-8 0 0,7 0 0,-3 0 0,5 0 0,0 0 0,0 0 0,-1 0 0,1 0 0,0 0 0,0 0 0,0 0 0,-1 0 0,1 0 0,0 0 0,-1 0 0,1 3 0,0-2 0,-5 7 0,4-7 0,-4 7 0,1-3 0,2 3 0,-7 1 0,8-5 0,-8 4 0,7-3 0,-7 4 0,8-5 0,-4 4 0,5-4 0,0 1 0,4 2 0,-8-2 0,6 3 0,-7 0 0,5 1 0,0-1 0,-1 4 0,1 2 0,-1 0 0,0 2 0,0-2 0,0 0 0,-4 3 0,3-4 0,-3 5 0,4 1 0,0-1 0,0 0 0,0 0 0,0-5 0,0 4 0,4-7 0,-3 2 0,4-4 0,-1 5 0,-2-4 0,2 8 0,0-3 0,-3 4 0,3 0 0,0 0 0,-3 0 0,7-4 0,-7 3 0,7-3 0,-3 3 0,4 2 0,0-2 0,0-3 0,0 3 0,0-3 0,0 4 0,0 5 0,0-4 0,0 10 0,0-10 0,0 10 0,0-5 0,0 1 0,0 3 0,0-3 0,0 4 0,0-4 0,0-2 0,0-5 0,0 0 0,0 0 0,4 0 0,1 0 0,4 0 0,-4 1 0,3-1 0,-3 0 0,3-5 0,1 4 0,0-3 0,-1-1 0,1 4 0,0-7 0,0 7 0,-1-8 0,5 8 0,-4-8 0,8 8 0,0 0 0,-2-2 0,5 1 0,-6-3 0,4-3 0,0 7 0,-1-4 0,6 2 0,-4 1 0,4-6 0,-5 3 0,0-4 0,0 0 0,0 0 0,-4 0 0,3 0 0,-3-1 0,4-3 0,0 4 0,0-4 0,0 4 0,0 0 0,0-4 0,0 3 0,0-3 0,1 0 0,-1 3 0,0-7 0,0 7 0,0-7 0,0 7 0,0-7 0,0 3 0,0-4 0,0 4 0,0-3 0,5 3 0,-4 0 0,5-3 0,7 3 0,-10 0 0,16-3 0,-18 3 0,5-4 0,-6 0 0,0 0 0,0 0 0,0 0 0,0 0 0,-4 0 0,3 0 0,-4 0 0,1 0 0,3 0 0,-3 0 0,4 0 0,-4 0 0,2 0 0,-2 0 0,4 0 0,-4 0 0,3 0 0,-4 0 0,6 0 0,-6-4 0,4 4 0,-3-8 0,0 3 0,3 0 0,-4-3 0,1 4 0,3-6 0,-8 6 0,4-4 0,-5 3 0,5 1 0,-4-4 0,8 3 0,-8-3 0,12-5 0,-7 4 0,3-4 0,-4 5 0,0-1 0,-4 1 0,3-1 0,-3 1 0,-1-1 0,0 1 0,4-5 0,-2 4 0,2-4 0,-4 5 0,0 0 0,1 0 0,-1-1 0,0-3 0,0 2 0,1-7 0,0 3 0,0-4 0,0 0 0,-4 0 0,3 0 0,-3 0 0,4 0 0,0-1 0,-4 1 0,3 0 0,-7 0 0,7 0 0,-7-1 0,7 1 0,-7 0 0,7 0 0,-7 0 0,3 0 0,0 0 0,-3-1 0,3-4 0,-4 4 0,4-18 0,-3 10 0,3-5 0,1 3 0,-4 10 0,3-10 0,-4 10 0,0-10 0,0 10 0,0-5 0,0 6 0,0 0 0,0 4 0,0-3 0,0 8 0,0-8 0,0 7 0,0-7 0,0 8 0,0-8 0,0 7 0,0-2 0,0-1 0,0 4 0,0-8 0,-4 7 0,3-3 0,-6 1 0,2 2 0,-4-2 0,5 3 0,-4 1 0,4 0 0,-5-1 0,1-3 0,-5 2 0,3-3 0,-7 4 0,7-4 0,-7 3 0,7-3 0,-7 0 0,8 4 0,-4 0 0,5 1 0,-1 4 0,1-4 0,0 3 0,-5-3 0,4 3 0,-8-4 0,7 1 0,-7-1 0,3 0 0,-4 0 0,0 0 0,0 0 0,0-1 0,-1 1 0,6 4 0,-4-3 0,3 7 0,-4-7 0,-1 7 0,1-7 0,0 7 0,0-7 0,0 7 0,4-3 0,-3 0 0,3 3 0,0-7 0,-3 7 0,8-3 0,-4 1 0,0 2 0,4-3 0,-4 4 0,0 0 0,4 0 0,-8 0 0,3-4 0,-4 3 0,0-3 0,-9 4 0,2 0 0,-3 0 0,0-5 0,8 4 0,-3-3 0,4 4 0,1 0 0,4 0 0,2 0 0,4 0 0,-1 0 0,1 0 0,0 0 0,0 0 0,1 0 0,2-4 0,2 4 0,3-4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pPr>
              <a:defRPr/>
            </a:pPr>
            <a:fld id="{B338FFDD-CAC6-498E-9D57-B995C475A0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0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6163C-4AF6-41D6-BF30-B140DD0C7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6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B6E6163C-4AF6-41D6-BF30-B140DD0C7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16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B6E6163C-4AF6-41D6-BF30-B140DD0C7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11580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B6E6163C-4AF6-41D6-BF30-B140DD0C7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48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6163C-4AF6-41D6-BF30-B140DD0C7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34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6163C-4AF6-41D6-BF30-B140DD0C7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99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2A450-91DE-40F2-8B4C-8449C8D017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50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C1635263-09A9-4F90-AEB3-BC5C481970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1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5EAB2-7F15-4322-8D25-7F9273797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1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pPr>
              <a:defRPr/>
            </a:pPr>
            <a:fld id="{CC4B891A-83F3-4DE3-AD8E-9467310E46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2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6163C-4AF6-41D6-BF30-B140DD0C7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4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6B7E1-4429-4070-89DC-351306A91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6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11C75-5903-4C13-B294-0E49C39FE4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0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53822-A42A-42F9-BCE7-9BE970B5B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4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EE900-12C8-4A06-A0E0-68A1A5C2BE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8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2AE5E0-298C-436F-B076-672BDDA6D2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5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E6163C-4AF6-41D6-BF30-B140DD0C71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Oxidation and reduction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Dr V’s AP Chemistry Webcasts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2" y="685800"/>
            <a:ext cx="7024744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Are these redox reactions?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dirty="0">
                <a:sym typeface="Wingdings" pitchFamily="2" charset="2"/>
              </a:rPr>
              <a:t>MgCO</a:t>
            </a:r>
            <a:r>
              <a:rPr lang="en-US" baseline="-25000" dirty="0">
                <a:sym typeface="Wingdings" pitchFamily="2" charset="2"/>
              </a:rPr>
              <a:t>3</a:t>
            </a:r>
            <a:r>
              <a:rPr lang="en-US" dirty="0">
                <a:sym typeface="Wingdings" pitchFamily="2" charset="2"/>
              </a:rPr>
              <a:t> ➝ MgO + CO</a:t>
            </a:r>
            <a:r>
              <a:rPr lang="en-US" baseline="-25000" dirty="0">
                <a:sym typeface="Wingdings" pitchFamily="2" charset="2"/>
              </a:rPr>
              <a:t>2</a:t>
            </a:r>
          </a:p>
          <a:p>
            <a:pPr>
              <a:lnSpc>
                <a:spcPct val="200000"/>
              </a:lnSpc>
              <a:defRPr/>
            </a:pPr>
            <a:endParaRPr lang="en-US" baseline="-25000" dirty="0">
              <a:sym typeface="Wingdings" pitchFamily="2" charset="2"/>
            </a:endParaRPr>
          </a:p>
          <a:p>
            <a:pPr>
              <a:lnSpc>
                <a:spcPct val="200000"/>
              </a:lnSpc>
              <a:defRPr/>
            </a:pPr>
            <a:r>
              <a:rPr lang="en-US" dirty="0">
                <a:sym typeface="Wingdings" pitchFamily="2" charset="2"/>
              </a:rPr>
              <a:t>I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</a:t>
            </a:r>
            <a:r>
              <a:rPr lang="en-US" baseline="-25000" dirty="0">
                <a:sym typeface="Wingdings" pitchFamily="2" charset="2"/>
              </a:rPr>
              <a:t>5</a:t>
            </a:r>
            <a:r>
              <a:rPr lang="en-US" dirty="0">
                <a:sym typeface="Wingdings" pitchFamily="2" charset="2"/>
              </a:rPr>
              <a:t> + CO ➝ I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 + CO</a:t>
            </a:r>
            <a:r>
              <a:rPr lang="en-US" baseline="-25000" dirty="0">
                <a:sym typeface="Wingdings" pitchFamily="2" charset="2"/>
              </a:rPr>
              <a:t>2</a:t>
            </a:r>
          </a:p>
          <a:p>
            <a:pPr marL="0" indent="0">
              <a:lnSpc>
                <a:spcPct val="200000"/>
              </a:lnSpc>
              <a:buNone/>
              <a:defRPr/>
            </a:pPr>
            <a:endParaRPr lang="en-US" dirty="0">
              <a:sym typeface="Wingdings" pitchFamily="2" charset="2"/>
            </a:endParaRPr>
          </a:p>
          <a:p>
            <a:pPr>
              <a:lnSpc>
                <a:spcPct val="200000"/>
              </a:lnSpc>
              <a:defRPr/>
            </a:pPr>
            <a:r>
              <a:rPr lang="en-US" dirty="0">
                <a:sym typeface="Wingdings" pitchFamily="2" charset="2"/>
              </a:rPr>
              <a:t>P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+ S</a:t>
            </a:r>
            <a:r>
              <a:rPr lang="en-US" baseline="-25000" dirty="0">
                <a:sym typeface="Wingdings" pitchFamily="2" charset="2"/>
              </a:rPr>
              <a:t>8</a:t>
            </a:r>
            <a:r>
              <a:rPr lang="en-US" dirty="0">
                <a:sym typeface="Wingdings" pitchFamily="2" charset="2"/>
              </a:rPr>
              <a:t> ➝ P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S</a:t>
            </a:r>
            <a:r>
              <a:rPr lang="en-US" baseline="-25000" dirty="0">
                <a:sym typeface="Wingdings" pitchFamily="2" charset="2"/>
              </a:rPr>
              <a:t>5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1A4526-0AAC-1146-A01D-E9229D8F2BD7}"/>
              </a:ext>
            </a:extLst>
          </p:cNvPr>
          <p:cNvSpPr txBox="1"/>
          <p:nvPr/>
        </p:nvSpPr>
        <p:spPr>
          <a:xfrm>
            <a:off x="6172200" y="2050402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redox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255520-115A-C94A-AB46-70041272DD55}"/>
              </a:ext>
            </a:extLst>
          </p:cNvPr>
          <p:cNvSpPr txBox="1"/>
          <p:nvPr/>
        </p:nvSpPr>
        <p:spPr>
          <a:xfrm>
            <a:off x="6132125" y="3394723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Yes, redox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3E4939-651D-5B46-945D-25A65351DF5B}"/>
              </a:ext>
            </a:extLst>
          </p:cNvPr>
          <p:cNvSpPr txBox="1"/>
          <p:nvPr/>
        </p:nvSpPr>
        <p:spPr>
          <a:xfrm>
            <a:off x="6132125" y="4971243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Yes, redox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A349E5-6733-4C4C-8C9C-613C456EA6BE}"/>
              </a:ext>
            </a:extLst>
          </p:cNvPr>
          <p:cNvSpPr txBox="1"/>
          <p:nvPr/>
        </p:nvSpPr>
        <p:spPr>
          <a:xfrm>
            <a:off x="1181101" y="1887376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+2     +4 -2              +2   -2       +4   -2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3EE1BB-53BE-0C43-BDC9-F22BD59DF533}"/>
              </a:ext>
            </a:extLst>
          </p:cNvPr>
          <p:cNvSpPr txBox="1"/>
          <p:nvPr/>
        </p:nvSpPr>
        <p:spPr>
          <a:xfrm>
            <a:off x="1181101" y="3135420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+5  -2         +2 -2          0        +4   -2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7083FB-1784-314D-955F-6DAD8912CB44}"/>
              </a:ext>
            </a:extLst>
          </p:cNvPr>
          <p:cNvSpPr txBox="1"/>
          <p:nvPr/>
        </p:nvSpPr>
        <p:spPr>
          <a:xfrm>
            <a:off x="1357481" y="4800600"/>
            <a:ext cx="358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0           0          +5   -2       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7DFDBF-925C-6A45-AD4E-12E355322B8E}"/>
              </a:ext>
            </a:extLst>
          </p:cNvPr>
          <p:cNvSpPr/>
          <p:nvPr/>
        </p:nvSpPr>
        <p:spPr>
          <a:xfrm>
            <a:off x="1028252" y="2161012"/>
            <a:ext cx="3388658" cy="586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65302C-57CD-B74D-BBFC-16D107104A26}"/>
              </a:ext>
            </a:extLst>
          </p:cNvPr>
          <p:cNvSpPr/>
          <p:nvPr/>
        </p:nvSpPr>
        <p:spPr>
          <a:xfrm>
            <a:off x="1081592" y="3462083"/>
            <a:ext cx="3388658" cy="586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1146BC-916E-A34B-B977-8E68167F8A6A}"/>
              </a:ext>
            </a:extLst>
          </p:cNvPr>
          <p:cNvSpPr/>
          <p:nvPr/>
        </p:nvSpPr>
        <p:spPr>
          <a:xfrm>
            <a:off x="1110054" y="5022639"/>
            <a:ext cx="3388658" cy="586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oxidized?  What is reduced?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123444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2Na + Br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➝ 2 </a:t>
            </a:r>
            <a:r>
              <a:rPr lang="en-US" dirty="0" err="1">
                <a:sym typeface="Wingdings" pitchFamily="2" charset="2"/>
              </a:rPr>
              <a:t>NaBr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C8C6CE-616E-9C44-BF14-A999B7763D31}"/>
              </a:ext>
            </a:extLst>
          </p:cNvPr>
          <p:cNvSpPr txBox="1"/>
          <p:nvPr/>
        </p:nvSpPr>
        <p:spPr>
          <a:xfrm>
            <a:off x="1066800" y="2286000"/>
            <a:ext cx="3136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0             0                +1  -1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90A982-A003-614B-9841-C4D4FD4DED20}"/>
              </a:ext>
            </a:extLst>
          </p:cNvPr>
          <p:cNvSpPr/>
          <p:nvPr/>
        </p:nvSpPr>
        <p:spPr>
          <a:xfrm>
            <a:off x="5867400" y="2819400"/>
            <a:ext cx="2286000" cy="1295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species that are oxidized and reduced must be reactants!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D1835D-284B-AF49-B6B9-C6E0AB7F8E09}"/>
              </a:ext>
            </a:extLst>
          </p:cNvPr>
          <p:cNvSpPr txBox="1"/>
          <p:nvPr/>
        </p:nvSpPr>
        <p:spPr>
          <a:xfrm>
            <a:off x="1736834" y="3244334"/>
            <a:ext cx="2501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 goes from 0 to +1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B9281-6B12-2742-A479-BF007B0EE1BC}"/>
              </a:ext>
            </a:extLst>
          </p:cNvPr>
          <p:cNvSpPr txBox="1"/>
          <p:nvPr/>
        </p:nvSpPr>
        <p:spPr>
          <a:xfrm>
            <a:off x="2535865" y="3683554"/>
            <a:ext cx="2036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 gets oxidized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F077B8-2A70-8C4D-80D7-4EED3CC85909}"/>
              </a:ext>
            </a:extLst>
          </p:cNvPr>
          <p:cNvSpPr txBox="1"/>
          <p:nvPr/>
        </p:nvSpPr>
        <p:spPr>
          <a:xfrm>
            <a:off x="3124200" y="4122774"/>
            <a:ext cx="183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 </a:t>
            </a:r>
            <a:r>
              <a:rPr lang="en-US" dirty="0">
                <a:sym typeface="Wingdings" pitchFamily="2" charset="2"/>
              </a:rPr>
              <a:t>➝ Na</a:t>
            </a:r>
            <a:r>
              <a:rPr lang="en-US" baseline="30000" dirty="0">
                <a:sym typeface="Wingdings" pitchFamily="2" charset="2"/>
              </a:rPr>
              <a:t>+</a:t>
            </a:r>
            <a:r>
              <a:rPr lang="en-US" dirty="0">
                <a:sym typeface="Wingdings" pitchFamily="2" charset="2"/>
              </a:rPr>
              <a:t> + e-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F57211-5F71-474A-B05C-6A946529AF8F}"/>
              </a:ext>
            </a:extLst>
          </p:cNvPr>
          <p:cNvSpPr txBox="1"/>
          <p:nvPr/>
        </p:nvSpPr>
        <p:spPr>
          <a:xfrm>
            <a:off x="1873697" y="4523894"/>
            <a:ext cx="2409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</a:t>
            </a:r>
            <a:r>
              <a:rPr lang="en-US" baseline="-25000" dirty="0"/>
              <a:t>2</a:t>
            </a:r>
            <a:r>
              <a:rPr lang="en-US" dirty="0"/>
              <a:t> goes from 0 to -1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FA09CF-1AB3-3348-A1DD-8A919F8B547F}"/>
              </a:ext>
            </a:extLst>
          </p:cNvPr>
          <p:cNvSpPr txBox="1"/>
          <p:nvPr/>
        </p:nvSpPr>
        <p:spPr>
          <a:xfrm>
            <a:off x="2635175" y="4851671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Br</a:t>
            </a:r>
            <a:r>
              <a:rPr lang="en-US" baseline="-25000" dirty="0"/>
              <a:t>2</a:t>
            </a:r>
            <a:r>
              <a:rPr lang="en-US" dirty="0"/>
              <a:t> gets reduced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4C94AA-6580-DC42-A019-7C81FBFC594E}"/>
              </a:ext>
            </a:extLst>
          </p:cNvPr>
          <p:cNvSpPr txBox="1"/>
          <p:nvPr/>
        </p:nvSpPr>
        <p:spPr>
          <a:xfrm>
            <a:off x="2705816" y="5252791"/>
            <a:ext cx="2448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defRPr/>
            </a:pPr>
            <a:r>
              <a:rPr lang="en-US" sz="2000" dirty="0">
                <a:sym typeface="Wingdings" pitchFamily="2" charset="2"/>
              </a:rPr>
              <a:t>Br</a:t>
            </a:r>
            <a:r>
              <a:rPr lang="en-US" sz="2000" baseline="-25000" dirty="0"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 + 2e</a:t>
            </a:r>
            <a:r>
              <a:rPr lang="en-US" sz="2000" baseline="30000" dirty="0">
                <a:sym typeface="Wingdings" pitchFamily="2" charset="2"/>
              </a:rPr>
              <a:t>-</a:t>
            </a:r>
            <a:r>
              <a:rPr lang="en-US" sz="2000" dirty="0">
                <a:sym typeface="Wingdings" pitchFamily="2" charset="2"/>
              </a:rPr>
              <a:t> ➝ 2Br</a:t>
            </a:r>
            <a:r>
              <a:rPr lang="en-US" sz="2000" baseline="30000" dirty="0">
                <a:sym typeface="Wingdings" pitchFamily="2" charset="2"/>
              </a:rPr>
              <a:t>-</a:t>
            </a:r>
          </a:p>
        </p:txBody>
      </p:sp>
      <p:sp>
        <p:nvSpPr>
          <p:cNvPr id="12" name="Snip and Round Single Corner Rectangle 11">
            <a:extLst>
              <a:ext uri="{FF2B5EF4-FFF2-40B4-BE49-F238E27FC236}">
                <a16:creationId xmlns:a16="http://schemas.microsoft.com/office/drawing/2014/main" id="{C0644173-A909-274E-B0E7-1A81C664625A}"/>
              </a:ext>
            </a:extLst>
          </p:cNvPr>
          <p:cNvSpPr/>
          <p:nvPr/>
        </p:nvSpPr>
        <p:spPr>
          <a:xfrm>
            <a:off x="5715000" y="4452691"/>
            <a:ext cx="2453640" cy="1600200"/>
          </a:xfrm>
          <a:prstGeom prst="snip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Because reducing Br</a:t>
            </a:r>
            <a:r>
              <a:rPr lang="en-US" baseline="-25000" dirty="0"/>
              <a:t>2</a:t>
            </a:r>
            <a:r>
              <a:rPr lang="en-US" dirty="0"/>
              <a:t> requires two electrons, we have to oxidize 2 Na atoms</a:t>
            </a:r>
          </a:p>
        </p:txBody>
      </p:sp>
    </p:spTree>
    <p:extLst>
      <p:ext uri="{BB962C8B-B14F-4D97-AF65-F5344CB8AC3E}">
        <p14:creationId xmlns:p14="http://schemas.microsoft.com/office/powerpoint/2010/main" val="9797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/>
      <p:bldP spid="7" grpId="0"/>
      <p:bldP spid="9" grpId="0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oxidized?  What is reduced?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Mg + CuSO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➝ MgSO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+ Cu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B67CB3-0959-F64D-8E66-6590F5C48DF7}"/>
              </a:ext>
            </a:extLst>
          </p:cNvPr>
          <p:cNvSpPr txBox="1"/>
          <p:nvPr/>
        </p:nvSpPr>
        <p:spPr>
          <a:xfrm>
            <a:off x="1066800" y="2286000"/>
            <a:ext cx="403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0           +2  +6 -2            +2   +6 -2           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C48FD6-7859-4548-BD67-480D3CB0CC80}"/>
              </a:ext>
            </a:extLst>
          </p:cNvPr>
          <p:cNvSpPr txBox="1"/>
          <p:nvPr/>
        </p:nvSpPr>
        <p:spPr>
          <a:xfrm>
            <a:off x="1736834" y="3244334"/>
            <a:ext cx="2552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Mg goes from 0 to +2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9B150F-AE54-8F48-A4DF-77EF3C5EFA7A}"/>
              </a:ext>
            </a:extLst>
          </p:cNvPr>
          <p:cNvSpPr txBox="1"/>
          <p:nvPr/>
        </p:nvSpPr>
        <p:spPr>
          <a:xfrm>
            <a:off x="2535865" y="3683554"/>
            <a:ext cx="2074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Mg gets oxidized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2CCD6-7158-F149-830B-E089DA93926D}"/>
              </a:ext>
            </a:extLst>
          </p:cNvPr>
          <p:cNvSpPr txBox="1"/>
          <p:nvPr/>
        </p:nvSpPr>
        <p:spPr>
          <a:xfrm>
            <a:off x="3124200" y="4122774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Mg </a:t>
            </a:r>
            <a:r>
              <a:rPr lang="en-US" dirty="0">
                <a:sym typeface="Wingdings" pitchFamily="2" charset="2"/>
              </a:rPr>
              <a:t>➝ Mg</a:t>
            </a:r>
            <a:r>
              <a:rPr lang="en-US" baseline="30000" dirty="0">
                <a:sym typeface="Wingdings" pitchFamily="2" charset="2"/>
              </a:rPr>
              <a:t>2+</a:t>
            </a:r>
            <a:r>
              <a:rPr lang="en-US" dirty="0">
                <a:sym typeface="Wingdings" pitchFamily="2" charset="2"/>
              </a:rPr>
              <a:t> + 2e-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B636B5-4465-4447-85C9-D5B34D623EAC}"/>
              </a:ext>
            </a:extLst>
          </p:cNvPr>
          <p:cNvSpPr txBox="1"/>
          <p:nvPr/>
        </p:nvSpPr>
        <p:spPr>
          <a:xfrm>
            <a:off x="1873697" y="4523894"/>
            <a:ext cx="2590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 goes from +2 to 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0F82A-6892-6144-A84A-38BC797350FD}"/>
              </a:ext>
            </a:extLst>
          </p:cNvPr>
          <p:cNvSpPr txBox="1"/>
          <p:nvPr/>
        </p:nvSpPr>
        <p:spPr>
          <a:xfrm>
            <a:off x="2635175" y="4851671"/>
            <a:ext cx="3296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</a:t>
            </a:r>
            <a:r>
              <a:rPr lang="en-US" baseline="30000" dirty="0"/>
              <a:t>2+ </a:t>
            </a:r>
            <a:r>
              <a:rPr lang="en-US" dirty="0"/>
              <a:t>in CuSO</a:t>
            </a:r>
            <a:r>
              <a:rPr lang="en-US" baseline="-25000" dirty="0"/>
              <a:t>4</a:t>
            </a:r>
            <a:r>
              <a:rPr lang="en-US" dirty="0"/>
              <a:t> gets reduced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037A8E-A39C-1347-8641-1BD4A1D7239B}"/>
              </a:ext>
            </a:extLst>
          </p:cNvPr>
          <p:cNvSpPr txBox="1"/>
          <p:nvPr/>
        </p:nvSpPr>
        <p:spPr>
          <a:xfrm>
            <a:off x="2705816" y="5252791"/>
            <a:ext cx="2610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defRPr/>
            </a:pPr>
            <a:r>
              <a:rPr lang="en-US" sz="2000" dirty="0">
                <a:sym typeface="Wingdings" pitchFamily="2" charset="2"/>
              </a:rPr>
              <a:t>Cu</a:t>
            </a:r>
            <a:r>
              <a:rPr lang="en-US" sz="2000" baseline="30000" dirty="0">
                <a:sym typeface="Wingdings" pitchFamily="2" charset="2"/>
              </a:rPr>
              <a:t>2+ </a:t>
            </a:r>
            <a:r>
              <a:rPr lang="en-US" sz="2000" dirty="0">
                <a:sym typeface="Wingdings" pitchFamily="2" charset="2"/>
              </a:rPr>
              <a:t>+ 2e</a:t>
            </a:r>
            <a:r>
              <a:rPr lang="en-US" sz="2000" baseline="30000" dirty="0">
                <a:sym typeface="Wingdings" pitchFamily="2" charset="2"/>
              </a:rPr>
              <a:t>-</a:t>
            </a:r>
            <a:r>
              <a:rPr lang="en-US" sz="2000" dirty="0">
                <a:sym typeface="Wingdings" pitchFamily="2" charset="2"/>
              </a:rPr>
              <a:t> ➝ Cu</a:t>
            </a:r>
            <a:endParaRPr lang="en-US" sz="2000" baseline="30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79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More about redox reactions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Oxidizing agent = the substance that gets reduced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Reducing agent = the substance that gets oxidized</a:t>
            </a:r>
          </a:p>
        </p:txBody>
      </p:sp>
      <p:sp>
        <p:nvSpPr>
          <p:cNvPr id="2" name="Round Diagonal Corner Rectangle 1">
            <a:extLst>
              <a:ext uri="{FF2B5EF4-FFF2-40B4-BE49-F238E27FC236}">
                <a16:creationId xmlns:a16="http://schemas.microsoft.com/office/drawing/2014/main" id="{7C2B3CCE-01A8-5149-873F-626BDCF07C4F}"/>
              </a:ext>
            </a:extLst>
          </p:cNvPr>
          <p:cNvSpPr/>
          <p:nvPr/>
        </p:nvSpPr>
        <p:spPr>
          <a:xfrm>
            <a:off x="2171700" y="4419600"/>
            <a:ext cx="4610100" cy="1844040"/>
          </a:xfrm>
          <a:prstGeom prst="round2Diag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Substances that have a strong tendency to undergo reduction (ex. compounds with MnO</a:t>
            </a:r>
            <a:r>
              <a:rPr lang="en-US" baseline="-25000" dirty="0"/>
              <a:t>4</a:t>
            </a:r>
            <a:r>
              <a:rPr lang="en-US" baseline="30000" dirty="0"/>
              <a:t>-</a:t>
            </a:r>
            <a:r>
              <a:rPr lang="en-US" dirty="0"/>
              <a:t>) are strong oxidizing agents and need to be stored separately!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4373"/>
            <a:ext cx="7101840" cy="1293028"/>
          </a:xfrm>
        </p:spPr>
        <p:txBody>
          <a:bodyPr>
            <a:normAutofit fontScale="90000"/>
          </a:bodyPr>
          <a:lstStyle/>
          <a:p>
            <a:r>
              <a:rPr lang="en-US" dirty="0"/>
              <a:t>Identify the oxidizing agent &amp; the reducing agent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2Na + Br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➝ 2 </a:t>
            </a:r>
            <a:r>
              <a:rPr lang="en-US" dirty="0" err="1">
                <a:sym typeface="Wingdings" pitchFamily="2" charset="2"/>
              </a:rPr>
              <a:t>NaBr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Mg + CuSO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➝ MgSO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+ Cu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2DD3A3-C711-A846-90A7-B3D366ADDBA4}"/>
              </a:ext>
            </a:extLst>
          </p:cNvPr>
          <p:cNvSpPr/>
          <p:nvPr/>
        </p:nvSpPr>
        <p:spPr>
          <a:xfrm>
            <a:off x="1219200" y="2743200"/>
            <a:ext cx="203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Na gets oxidized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59296C-05ED-264D-9ECB-92D132A9966B}"/>
              </a:ext>
            </a:extLst>
          </p:cNvPr>
          <p:cNvSpPr/>
          <p:nvPr/>
        </p:nvSpPr>
        <p:spPr>
          <a:xfrm>
            <a:off x="1219200" y="3272551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Br</a:t>
            </a:r>
            <a:r>
              <a:rPr lang="en-US" baseline="-25000" dirty="0"/>
              <a:t>2</a:t>
            </a:r>
            <a:r>
              <a:rPr lang="en-US" dirty="0"/>
              <a:t> gets reduced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61441C-111D-514C-9C95-54F60005782A}"/>
              </a:ext>
            </a:extLst>
          </p:cNvPr>
          <p:cNvSpPr txBox="1"/>
          <p:nvPr/>
        </p:nvSpPr>
        <p:spPr>
          <a:xfrm>
            <a:off x="3924245" y="2927866"/>
            <a:ext cx="3752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∴ Na is the reducing agent and 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Br</a:t>
            </a:r>
            <a:r>
              <a:rPr lang="en-US" baseline="-250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is the oxidizing agent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A69CD7-853A-9746-861D-A3428980D347}"/>
              </a:ext>
            </a:extLst>
          </p:cNvPr>
          <p:cNvSpPr/>
          <p:nvPr/>
        </p:nvSpPr>
        <p:spPr>
          <a:xfrm>
            <a:off x="1255278" y="4361256"/>
            <a:ext cx="2074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Mg gets oxidized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80A116-3ECD-1944-B1D2-FCBADAB10A5C}"/>
              </a:ext>
            </a:extLst>
          </p:cNvPr>
          <p:cNvSpPr/>
          <p:nvPr/>
        </p:nvSpPr>
        <p:spPr>
          <a:xfrm>
            <a:off x="1238250" y="4867747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Cu</a:t>
            </a:r>
            <a:r>
              <a:rPr lang="en-US" baseline="30000" dirty="0"/>
              <a:t>2+ </a:t>
            </a:r>
            <a:r>
              <a:rPr lang="en-US" dirty="0"/>
              <a:t>in CuSO</a:t>
            </a:r>
            <a:r>
              <a:rPr lang="en-US" baseline="-25000" dirty="0"/>
              <a:t>4</a:t>
            </a:r>
            <a:r>
              <a:rPr lang="en-US" dirty="0"/>
              <a:t> gets reduced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908ECB-51D7-6740-A829-2B3E88364F41}"/>
              </a:ext>
            </a:extLst>
          </p:cNvPr>
          <p:cNvSpPr txBox="1"/>
          <p:nvPr/>
        </p:nvSpPr>
        <p:spPr>
          <a:xfrm>
            <a:off x="4534345" y="4544581"/>
            <a:ext cx="3791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∴ Mg is the reducing agent and </a:t>
            </a: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CuSO</a:t>
            </a:r>
            <a:r>
              <a:rPr lang="en-US" baseline="-25000" dirty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is the oxidizing agent</a:t>
            </a:r>
          </a:p>
        </p:txBody>
      </p:sp>
    </p:spTree>
    <p:extLst>
      <p:ext uri="{BB962C8B-B14F-4D97-AF65-F5344CB8AC3E}">
        <p14:creationId xmlns:p14="http://schemas.microsoft.com/office/powerpoint/2010/main" val="253936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73116-1AA9-5B4A-BFE2-A42D7B69A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632C-F79F-4C44-90A1-48FDA8A6F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Oxidation is a loss of electrons.</a:t>
            </a:r>
          </a:p>
          <a:p>
            <a:r>
              <a:rPr lang="en-US" dirty="0"/>
              <a:t>Reduction is a gain of electrons.</a:t>
            </a:r>
          </a:p>
          <a:p>
            <a:r>
              <a:rPr lang="en-US" dirty="0"/>
              <a:t>Oxidation numbers change in redox reactions.</a:t>
            </a:r>
          </a:p>
          <a:p>
            <a:endParaRPr lang="en-US" dirty="0"/>
          </a:p>
        </p:txBody>
      </p:sp>
      <p:sp>
        <p:nvSpPr>
          <p:cNvPr id="4" name="Snip Single Corner Rectangle 3">
            <a:extLst>
              <a:ext uri="{FF2B5EF4-FFF2-40B4-BE49-F238E27FC236}">
                <a16:creationId xmlns:a16="http://schemas.microsoft.com/office/drawing/2014/main" id="{67DFD415-BFF8-B84D-9219-25FA9EAFB50F}"/>
              </a:ext>
            </a:extLst>
          </p:cNvPr>
          <p:cNvSpPr/>
          <p:nvPr/>
        </p:nvSpPr>
        <p:spPr>
          <a:xfrm>
            <a:off x="3886200" y="3962400"/>
            <a:ext cx="2438400" cy="1495588"/>
          </a:xfrm>
          <a:prstGeom prst="snip1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Subscribe to my channel!</a:t>
            </a:r>
          </a:p>
          <a:p>
            <a:pPr algn="ctr"/>
            <a:r>
              <a:rPr lang="en-US" dirty="0"/>
              <a:t>Like the video &amp; leave a comment</a:t>
            </a:r>
          </a:p>
        </p:txBody>
      </p:sp>
    </p:spTree>
    <p:extLst>
      <p:ext uri="{BB962C8B-B14F-4D97-AF65-F5344CB8AC3E}">
        <p14:creationId xmlns:p14="http://schemas.microsoft.com/office/powerpoint/2010/main" val="217915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13447-83F7-1748-9C94-37387C66E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3C55D-DAE2-8045-97C8-8EA24BFF4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during oxidation?</a:t>
            </a:r>
          </a:p>
          <a:p>
            <a:r>
              <a:rPr lang="en-US" dirty="0"/>
              <a:t>What happens during reduction?</a:t>
            </a:r>
          </a:p>
          <a:p>
            <a:r>
              <a:rPr lang="en-US" dirty="0"/>
              <a:t>Oxidation and reduction half-reactions</a:t>
            </a:r>
          </a:p>
          <a:p>
            <a:r>
              <a:rPr lang="en-US" dirty="0"/>
              <a:t>Compare redox vs. non-redox reactions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3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6BE8ABA-90B4-9C4A-9879-013C864C77BF}"/>
              </a:ext>
            </a:extLst>
          </p:cNvPr>
          <p:cNvSpPr txBox="1"/>
          <p:nvPr/>
        </p:nvSpPr>
        <p:spPr>
          <a:xfrm>
            <a:off x="2613254" y="52578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306FAA6-0B84-D54F-A251-A7D57AE8B09F}"/>
              </a:ext>
            </a:extLst>
          </p:cNvPr>
          <p:cNvSpPr/>
          <p:nvPr/>
        </p:nvSpPr>
        <p:spPr>
          <a:xfrm>
            <a:off x="2286000" y="4698742"/>
            <a:ext cx="1066800" cy="1118116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</a:t>
            </a:r>
            <a:r>
              <a:rPr lang="en-US" baseline="30000" dirty="0"/>
              <a:t>+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6602E52-58A1-F94B-B796-47A3D32390BF}"/>
              </a:ext>
            </a:extLst>
          </p:cNvPr>
          <p:cNvSpPr/>
          <p:nvPr/>
        </p:nvSpPr>
        <p:spPr>
          <a:xfrm>
            <a:off x="1981200" y="4495800"/>
            <a:ext cx="1676400" cy="15240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Oxidation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Oxidation = loss of electrons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In oxidation, the oxidation number increases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Ex:   Na  loses one electron to form  Na</a:t>
            </a:r>
            <a:r>
              <a:rPr lang="en-US" baseline="30000" dirty="0"/>
              <a:t>+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" name="Round Single Corner Rectangle 6">
            <a:extLst>
              <a:ext uri="{FF2B5EF4-FFF2-40B4-BE49-F238E27FC236}">
                <a16:creationId xmlns:a16="http://schemas.microsoft.com/office/drawing/2014/main" id="{FCC12955-C53B-6F42-B0AC-7A5B1D0E9158}"/>
              </a:ext>
            </a:extLst>
          </p:cNvPr>
          <p:cNvSpPr/>
          <p:nvPr/>
        </p:nvSpPr>
        <p:spPr>
          <a:xfrm>
            <a:off x="1371600" y="4343400"/>
            <a:ext cx="4876800" cy="1981200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0.00463 L 0.325 -0.09352 " pathEditMode="relative" ptsTypes="AA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764373"/>
            <a:ext cx="7254240" cy="12930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Oxidation half-reactions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sz="3200" dirty="0"/>
              <a:t>Na </a:t>
            </a:r>
            <a:r>
              <a:rPr lang="en-US" sz="3200" dirty="0">
                <a:sym typeface="Wingdings" pitchFamily="2" charset="2"/>
              </a:rPr>
              <a:t>➝ Na</a:t>
            </a:r>
            <a:r>
              <a:rPr lang="en-US" sz="3200" baseline="30000" dirty="0">
                <a:sym typeface="Wingdings" pitchFamily="2" charset="2"/>
              </a:rPr>
              <a:t>+</a:t>
            </a:r>
            <a:r>
              <a:rPr lang="en-US" sz="3200" dirty="0">
                <a:sym typeface="Wingdings" pitchFamily="2" charset="2"/>
              </a:rPr>
              <a:t> + e</a:t>
            </a:r>
            <a:r>
              <a:rPr lang="en-US" sz="3200" baseline="30000" dirty="0">
                <a:sym typeface="Wingdings" pitchFamily="2" charset="2"/>
              </a:rPr>
              <a:t>-</a:t>
            </a:r>
          </a:p>
          <a:p>
            <a:pPr lvl="1">
              <a:defRPr/>
            </a:pPr>
            <a:endParaRPr lang="en-US" dirty="0">
              <a:sym typeface="Wingdings" pitchFamily="2" charset="2"/>
            </a:endParaRPr>
          </a:p>
          <a:p>
            <a:pPr lvl="1">
              <a:defRPr/>
            </a:pPr>
            <a:endParaRPr lang="en-US" dirty="0">
              <a:sym typeface="Wingdings" pitchFamily="2" charset="2"/>
            </a:endParaRPr>
          </a:p>
          <a:p>
            <a:pPr lvl="1">
              <a:defRPr/>
            </a:pPr>
            <a:endParaRPr lang="en-US" dirty="0">
              <a:sym typeface="Wingdings" pitchFamily="2" charset="2"/>
            </a:endParaRPr>
          </a:p>
          <a:p>
            <a:pPr lvl="1">
              <a:defRPr/>
            </a:pPr>
            <a:r>
              <a:rPr lang="en-US" sz="2800" dirty="0">
                <a:sym typeface="Wingdings" pitchFamily="2" charset="2"/>
              </a:rPr>
              <a:t>Pb</a:t>
            </a:r>
            <a:r>
              <a:rPr lang="en-US" sz="2800" baseline="30000" dirty="0">
                <a:sym typeface="Wingdings" pitchFamily="2" charset="2"/>
              </a:rPr>
              <a:t>2+ </a:t>
            </a:r>
            <a:r>
              <a:rPr lang="en-US" sz="2800" dirty="0">
                <a:sym typeface="Wingdings" pitchFamily="2" charset="2"/>
              </a:rPr>
              <a:t>➝ Pb</a:t>
            </a:r>
            <a:r>
              <a:rPr lang="en-US" sz="2800" baseline="30000" dirty="0">
                <a:sym typeface="Wingdings" pitchFamily="2" charset="2"/>
              </a:rPr>
              <a:t>4+</a:t>
            </a:r>
            <a:r>
              <a:rPr lang="en-US" sz="2800" dirty="0">
                <a:sym typeface="Wingdings" pitchFamily="2" charset="2"/>
              </a:rPr>
              <a:t> + 2e</a:t>
            </a:r>
            <a:r>
              <a:rPr lang="en-US" sz="2800" baseline="30000" dirty="0">
                <a:sym typeface="Wingdings" pitchFamily="2" charset="2"/>
              </a:rPr>
              <a:t>-</a:t>
            </a:r>
            <a:endParaRPr lang="en-US" sz="2800" baseline="30000" dirty="0"/>
          </a:p>
        </p:txBody>
      </p:sp>
      <p:sp>
        <p:nvSpPr>
          <p:cNvPr id="3" name="Round Single Corner Rectangle 2">
            <a:extLst>
              <a:ext uri="{FF2B5EF4-FFF2-40B4-BE49-F238E27FC236}">
                <a16:creationId xmlns:a16="http://schemas.microsoft.com/office/drawing/2014/main" id="{4D933BCE-AEAA-F64D-B3EC-36133FD00E12}"/>
              </a:ext>
            </a:extLst>
          </p:cNvPr>
          <p:cNvSpPr/>
          <p:nvPr/>
        </p:nvSpPr>
        <p:spPr>
          <a:xfrm>
            <a:off x="5257800" y="3532644"/>
            <a:ext cx="2590800" cy="1981200"/>
          </a:xfrm>
          <a:prstGeom prst="round1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 that the half reaction shows conservation of both mass and charge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945F28-5D70-B54F-9BFD-DF6D80F22ACD}"/>
              </a:ext>
            </a:extLst>
          </p:cNvPr>
          <p:cNvSpPr txBox="1"/>
          <p:nvPr/>
        </p:nvSpPr>
        <p:spPr>
          <a:xfrm>
            <a:off x="1159496" y="3078718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ox # =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7FE4E4-67C3-4D4C-94F5-64DCDC6FC370}"/>
              </a:ext>
            </a:extLst>
          </p:cNvPr>
          <p:cNvSpPr txBox="1"/>
          <p:nvPr/>
        </p:nvSpPr>
        <p:spPr>
          <a:xfrm>
            <a:off x="2488627" y="3053834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ox # = +1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EB17C2-BE8A-E04C-85FE-049E3F14319F}"/>
              </a:ext>
            </a:extLst>
          </p:cNvPr>
          <p:cNvSpPr txBox="1"/>
          <p:nvPr/>
        </p:nvSpPr>
        <p:spPr>
          <a:xfrm>
            <a:off x="1163306" y="4501902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ox # = +2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4E00D2-486A-4841-B1D5-01B808C5EA23}"/>
              </a:ext>
            </a:extLst>
          </p:cNvPr>
          <p:cNvSpPr txBox="1"/>
          <p:nvPr/>
        </p:nvSpPr>
        <p:spPr>
          <a:xfrm>
            <a:off x="2488627" y="4523244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ox # = +4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D1406A4-4DD5-394F-8951-3008C2652895}"/>
                  </a:ext>
                </a:extLst>
              </p14:cNvPr>
              <p14:cNvContentPartPr/>
              <p14:nvPr/>
            </p14:nvContentPartPr>
            <p14:xfrm>
              <a:off x="3750660" y="2535300"/>
              <a:ext cx="549720" cy="600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D1406A4-4DD5-394F-8951-3008C26528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33020" y="2517660"/>
                <a:ext cx="585360" cy="63576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AF63248-8434-7946-B89F-2C7F609C4562}"/>
              </a:ext>
            </a:extLst>
          </p:cNvPr>
          <p:cNvSpPr txBox="1"/>
          <p:nvPr/>
        </p:nvSpPr>
        <p:spPr>
          <a:xfrm>
            <a:off x="4465638" y="2601664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electron as a product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972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6" grpId="0"/>
      <p:bldP spid="7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Reduction = gain of electrons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In reduction, the oxidation number decreases</a:t>
            </a:r>
          </a:p>
          <a:p>
            <a:pPr eaLnBrk="1" hangingPunct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Ex:   An Fe</a:t>
            </a:r>
            <a:r>
              <a:rPr lang="en-US" baseline="30000" dirty="0"/>
              <a:t>3+ </a:t>
            </a:r>
            <a:r>
              <a:rPr lang="en-US" dirty="0"/>
              <a:t>ion  gains three electrons to form  Fe</a:t>
            </a:r>
            <a:endParaRPr lang="en-US" baseline="30000" dirty="0"/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3349CE1-3813-8C4E-8A0F-1043A94253F3}"/>
              </a:ext>
            </a:extLst>
          </p:cNvPr>
          <p:cNvSpPr/>
          <p:nvPr/>
        </p:nvSpPr>
        <p:spPr>
          <a:xfrm>
            <a:off x="1600200" y="4648200"/>
            <a:ext cx="1295400" cy="12192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  <a:r>
              <a:rPr lang="en-US" baseline="30000" dirty="0"/>
              <a:t>3+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2012FC-316C-6940-A072-7ADFAC1054F2}"/>
              </a:ext>
            </a:extLst>
          </p:cNvPr>
          <p:cNvSpPr txBox="1"/>
          <p:nvPr/>
        </p:nvSpPr>
        <p:spPr>
          <a:xfrm>
            <a:off x="3886200" y="4419600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C62F5A-CC73-EF4F-A3A7-720780D2931B}"/>
              </a:ext>
            </a:extLst>
          </p:cNvPr>
          <p:cNvSpPr txBox="1"/>
          <p:nvPr/>
        </p:nvSpPr>
        <p:spPr>
          <a:xfrm>
            <a:off x="692608" y="4463534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92B785-E593-A848-B0F5-A1B14B5680B4}"/>
              </a:ext>
            </a:extLst>
          </p:cNvPr>
          <p:cNvSpPr txBox="1"/>
          <p:nvPr/>
        </p:nvSpPr>
        <p:spPr>
          <a:xfrm>
            <a:off x="3489148" y="549806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e-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CF3217B-2D2D-FC41-8CD4-5989017FDDCF}"/>
              </a:ext>
            </a:extLst>
          </p:cNvPr>
          <p:cNvSpPr/>
          <p:nvPr/>
        </p:nvSpPr>
        <p:spPr>
          <a:xfrm>
            <a:off x="1480872" y="4384961"/>
            <a:ext cx="1749602" cy="1708666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</a:t>
            </a:r>
          </a:p>
        </p:txBody>
      </p:sp>
      <p:sp>
        <p:nvSpPr>
          <p:cNvPr id="5" name="Round Single Corner Rectangle 4">
            <a:extLst>
              <a:ext uri="{FF2B5EF4-FFF2-40B4-BE49-F238E27FC236}">
                <a16:creationId xmlns:a16="http://schemas.microsoft.com/office/drawing/2014/main" id="{4CB265D4-8465-334D-8353-32F58DECDDE0}"/>
              </a:ext>
            </a:extLst>
          </p:cNvPr>
          <p:cNvSpPr/>
          <p:nvPr/>
        </p:nvSpPr>
        <p:spPr>
          <a:xfrm>
            <a:off x="648793" y="4358291"/>
            <a:ext cx="5163362" cy="2171699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908 0.07778 " pathEditMode="relative" ptsTypes="AA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5521 0.04444 " pathEditMode="relative" ptsTypes="AA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267 -0.05439 " pathEditMode="relative" ptsTypes="AA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" grpId="0"/>
      <p:bldP spid="6" grpId="1"/>
      <p:bldP spid="7" grpId="0"/>
      <p:bldP spid="7" grpId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4373"/>
            <a:ext cx="7559040" cy="129302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Reduction half reactions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sz="2800" dirty="0"/>
              <a:t>Fe</a:t>
            </a:r>
            <a:r>
              <a:rPr lang="en-US" sz="2800" baseline="30000" dirty="0"/>
              <a:t>3+</a:t>
            </a:r>
            <a:r>
              <a:rPr lang="en-US" sz="2800" dirty="0"/>
              <a:t> + 3e</a:t>
            </a:r>
            <a:r>
              <a:rPr lang="en-US" sz="2800" baseline="30000" dirty="0"/>
              <a:t>-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➝ Fe</a:t>
            </a:r>
          </a:p>
          <a:p>
            <a:pPr lvl="1">
              <a:defRPr/>
            </a:pPr>
            <a:endParaRPr lang="en-US" sz="2800" dirty="0">
              <a:sym typeface="Wingdings" pitchFamily="2" charset="2"/>
            </a:endParaRPr>
          </a:p>
          <a:p>
            <a:pPr lvl="1">
              <a:defRPr/>
            </a:pPr>
            <a:endParaRPr lang="en-US" sz="2800" dirty="0">
              <a:sym typeface="Wingdings" pitchFamily="2" charset="2"/>
            </a:endParaRPr>
          </a:p>
          <a:p>
            <a:pPr lvl="1">
              <a:defRPr/>
            </a:pPr>
            <a:r>
              <a:rPr lang="en-US" sz="2800" dirty="0">
                <a:sym typeface="Wingdings" pitchFamily="2" charset="2"/>
              </a:rPr>
              <a:t>F</a:t>
            </a:r>
            <a:r>
              <a:rPr lang="en-US" sz="2800" baseline="-25000" dirty="0">
                <a:sym typeface="Wingdings" pitchFamily="2" charset="2"/>
              </a:rPr>
              <a:t>2</a:t>
            </a:r>
            <a:r>
              <a:rPr lang="en-US" sz="2800" dirty="0">
                <a:sym typeface="Wingdings" pitchFamily="2" charset="2"/>
              </a:rPr>
              <a:t> + 2e</a:t>
            </a:r>
            <a:r>
              <a:rPr lang="en-US" sz="2800" baseline="30000" dirty="0">
                <a:sym typeface="Wingdings" pitchFamily="2" charset="2"/>
              </a:rPr>
              <a:t>-</a:t>
            </a:r>
            <a:r>
              <a:rPr lang="en-US" sz="2800" dirty="0">
                <a:sym typeface="Wingdings" pitchFamily="2" charset="2"/>
              </a:rPr>
              <a:t> ➝ 2F</a:t>
            </a:r>
            <a:r>
              <a:rPr lang="en-US" sz="2800" baseline="30000" dirty="0">
                <a:sym typeface="Wingdings" pitchFamily="2" charset="2"/>
              </a:rPr>
              <a:t>-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4" name="Round Single Corner Rectangle 3">
            <a:extLst>
              <a:ext uri="{FF2B5EF4-FFF2-40B4-BE49-F238E27FC236}">
                <a16:creationId xmlns:a16="http://schemas.microsoft.com/office/drawing/2014/main" id="{3469A52D-9DC0-BA4F-BF94-E848E2B83E71}"/>
              </a:ext>
            </a:extLst>
          </p:cNvPr>
          <p:cNvSpPr/>
          <p:nvPr/>
        </p:nvSpPr>
        <p:spPr>
          <a:xfrm>
            <a:off x="5173632" y="3504120"/>
            <a:ext cx="2590800" cy="1981200"/>
          </a:xfrm>
          <a:prstGeom prst="round1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 that the sum of the charges is the same on both sides of the half reaction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5B77E9-4AA0-654E-A904-2448C3D9D27F}"/>
              </a:ext>
            </a:extLst>
          </p:cNvPr>
          <p:cNvSpPr txBox="1"/>
          <p:nvPr/>
        </p:nvSpPr>
        <p:spPr>
          <a:xfrm>
            <a:off x="1066800" y="3069223"/>
            <a:ext cx="10967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ox # = +3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185189-D49B-C64F-9A9B-329759F2118D}"/>
              </a:ext>
            </a:extLst>
          </p:cNvPr>
          <p:cNvSpPr txBox="1"/>
          <p:nvPr/>
        </p:nvSpPr>
        <p:spPr>
          <a:xfrm>
            <a:off x="3162300" y="3036569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ox # = 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72AD4A-82B5-0E4B-86E4-A6E2D091A5E5}"/>
              </a:ext>
            </a:extLst>
          </p:cNvPr>
          <p:cNvSpPr txBox="1"/>
          <p:nvPr/>
        </p:nvSpPr>
        <p:spPr>
          <a:xfrm>
            <a:off x="4343400" y="2417428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Electrons as a reactant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83BCD71-52DE-D04B-8173-487BB3242D5E}"/>
                  </a:ext>
                </a:extLst>
              </p14:cNvPr>
              <p14:cNvContentPartPr/>
              <p14:nvPr/>
            </p14:nvContentPartPr>
            <p14:xfrm>
              <a:off x="2344140" y="2493900"/>
              <a:ext cx="668880" cy="5857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83BCD71-52DE-D04B-8173-487BB3242D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26500" y="2476260"/>
                <a:ext cx="704520" cy="62136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DA788AE-70E5-6942-B6CF-2778D5C1421D}"/>
              </a:ext>
            </a:extLst>
          </p:cNvPr>
          <p:cNvSpPr txBox="1"/>
          <p:nvPr/>
        </p:nvSpPr>
        <p:spPr>
          <a:xfrm>
            <a:off x="990600" y="4419600"/>
            <a:ext cx="9717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ox # = 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62D63B-AD4A-9749-A461-FCEA9AE93DD3}"/>
              </a:ext>
            </a:extLst>
          </p:cNvPr>
          <p:cNvSpPr txBox="1"/>
          <p:nvPr/>
        </p:nvSpPr>
        <p:spPr>
          <a:xfrm>
            <a:off x="2929700" y="4354601"/>
            <a:ext cx="1040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ox # = -1</a:t>
            </a:r>
          </a:p>
        </p:txBody>
      </p:sp>
    </p:spTree>
    <p:extLst>
      <p:ext uri="{BB962C8B-B14F-4D97-AF65-F5344CB8AC3E}">
        <p14:creationId xmlns:p14="http://schemas.microsoft.com/office/powerpoint/2010/main" val="361134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2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Mnemonics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LEO the lion says GER</a:t>
            </a:r>
          </a:p>
          <a:p>
            <a:pPr eaLnBrk="1" hangingPunct="1">
              <a:defRPr/>
            </a:pPr>
            <a:r>
              <a:rPr lang="en-US" dirty="0"/>
              <a:t>OIL RIG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341" y="1905000"/>
            <a:ext cx="2348468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352800" cy="324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Redox reactions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Oxidation can’t occur without reduction!</a:t>
            </a:r>
          </a:p>
          <a:p>
            <a:pPr eaLnBrk="1" hangingPunct="1">
              <a:defRPr/>
            </a:pPr>
            <a:r>
              <a:rPr lang="en-US" dirty="0"/>
              <a:t>The number of electrons lost must equal the number of electrons gained.</a:t>
            </a:r>
          </a:p>
          <a:p>
            <a:pPr lvl="1">
              <a:defRPr/>
            </a:pPr>
            <a:r>
              <a:rPr lang="en-US" dirty="0"/>
              <a:t>Conservation of charge</a:t>
            </a:r>
          </a:p>
          <a:p>
            <a:pPr eaLnBrk="1" hangingPunct="1">
              <a:defRPr/>
            </a:pPr>
            <a:r>
              <a:rPr lang="en-US" dirty="0"/>
              <a:t>In a redox reaction, oxidation numbers change.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492" y="685800"/>
            <a:ext cx="7024744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Are these redox reactions?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dirty="0" err="1"/>
              <a:t>CuO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➝ Cu + 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</a:t>
            </a:r>
          </a:p>
          <a:p>
            <a:pPr marL="0" indent="0">
              <a:lnSpc>
                <a:spcPct val="200000"/>
              </a:lnSpc>
              <a:buNone/>
              <a:defRPr/>
            </a:pPr>
            <a:endParaRPr lang="en-US" dirty="0">
              <a:sym typeface="Wingdings" pitchFamily="2" charset="2"/>
            </a:endParaRPr>
          </a:p>
          <a:p>
            <a:pPr>
              <a:lnSpc>
                <a:spcPct val="200000"/>
              </a:lnSpc>
              <a:defRPr/>
            </a:pPr>
            <a:r>
              <a:rPr lang="en-US" dirty="0">
                <a:sym typeface="Wingdings" pitchFamily="2" charset="2"/>
              </a:rPr>
              <a:t>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SO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+ 2 NaOH ➝ Na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SO</a:t>
            </a:r>
            <a:r>
              <a:rPr lang="en-US" baseline="-25000" dirty="0">
                <a:sym typeface="Wingdings" pitchFamily="2" charset="2"/>
              </a:rPr>
              <a:t>4</a:t>
            </a:r>
            <a:r>
              <a:rPr lang="en-US" dirty="0">
                <a:sym typeface="Wingdings" pitchFamily="2" charset="2"/>
              </a:rPr>
              <a:t> + H</a:t>
            </a:r>
            <a:r>
              <a:rPr lang="en-US" baseline="-25000" dirty="0">
                <a:sym typeface="Wingdings" pitchFamily="2" charset="2"/>
              </a:rPr>
              <a:t>2</a:t>
            </a:r>
            <a:r>
              <a:rPr lang="en-US" dirty="0">
                <a:sym typeface="Wingdings" pitchFamily="2" charset="2"/>
              </a:rPr>
              <a:t>O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4CC3ED-D3F8-3F47-9604-F234D7AFC458}"/>
              </a:ext>
            </a:extLst>
          </p:cNvPr>
          <p:cNvSpPr txBox="1"/>
          <p:nvPr/>
        </p:nvSpPr>
        <p:spPr>
          <a:xfrm>
            <a:off x="6005237" y="2080852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Yes, redox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E3CFC5-9F11-2C45-BFED-18E66AC05CA7}"/>
              </a:ext>
            </a:extLst>
          </p:cNvPr>
          <p:cNvSpPr txBox="1"/>
          <p:nvPr/>
        </p:nvSpPr>
        <p:spPr>
          <a:xfrm>
            <a:off x="6005237" y="3646048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redox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0E28F2-D01C-7C44-97BC-EC46A28BEA27}"/>
              </a:ext>
            </a:extLst>
          </p:cNvPr>
          <p:cNvSpPr txBox="1"/>
          <p:nvPr/>
        </p:nvSpPr>
        <p:spPr>
          <a:xfrm>
            <a:off x="1323191" y="1828800"/>
            <a:ext cx="3136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+2    -2          0              0          +1  -2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88863-988A-A24F-A6C2-0E0B86E4FDDE}"/>
              </a:ext>
            </a:extLst>
          </p:cNvPr>
          <p:cNvSpPr txBox="1"/>
          <p:nvPr/>
        </p:nvSpPr>
        <p:spPr>
          <a:xfrm>
            <a:off x="1163715" y="3366134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+1  +6 -2               +1  -1 +1            +1  +6 -2         +1  -2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0501B9A-B3D4-D944-A5F9-C72E9D75FD80}"/>
              </a:ext>
            </a:extLst>
          </p:cNvPr>
          <p:cNvSpPr/>
          <p:nvPr/>
        </p:nvSpPr>
        <p:spPr>
          <a:xfrm>
            <a:off x="1043492" y="2080852"/>
            <a:ext cx="3388658" cy="586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7AA798A-D6CA-DF47-AD11-7050E6835369}"/>
              </a:ext>
            </a:extLst>
          </p:cNvPr>
          <p:cNvSpPr/>
          <p:nvPr/>
        </p:nvSpPr>
        <p:spPr>
          <a:xfrm>
            <a:off x="1059421" y="3646048"/>
            <a:ext cx="4876800" cy="5861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10" grpId="0"/>
      <p:bldP spid="4" grpId="0" animBg="1"/>
      <p:bldP spid="15" grpId="0" animBg="1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{711CF3E5-9FD2-B14F-B033-0A877CF5AA75}tf10001079</Template>
  <TotalTime>4933</TotalTime>
  <Words>633</Words>
  <Application>Microsoft Macintosh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</vt:lpstr>
      <vt:lpstr>Calibri</vt:lpstr>
      <vt:lpstr>Century Gothic</vt:lpstr>
      <vt:lpstr>Vapor Trail</vt:lpstr>
      <vt:lpstr>Oxidation and reduction</vt:lpstr>
      <vt:lpstr>objectives</vt:lpstr>
      <vt:lpstr>Oxidation</vt:lpstr>
      <vt:lpstr>Oxidation half-reactions</vt:lpstr>
      <vt:lpstr>Reduction</vt:lpstr>
      <vt:lpstr>Reduction half reactions</vt:lpstr>
      <vt:lpstr>Mnemonics</vt:lpstr>
      <vt:lpstr>Redox reactions</vt:lpstr>
      <vt:lpstr>Are these redox reactions?</vt:lpstr>
      <vt:lpstr>Are these redox reactions?</vt:lpstr>
      <vt:lpstr>What is oxidized?  What is reduced?</vt:lpstr>
      <vt:lpstr>What is oxidized?  What is reduced?</vt:lpstr>
      <vt:lpstr>More about redox reactions</vt:lpstr>
      <vt:lpstr>Identify the oxidizing agent &amp; the reducing agent</vt:lpstr>
      <vt:lpstr>summary</vt:lpstr>
      <vt:lpstr>Custom Show 1</vt:lpstr>
    </vt:vector>
  </TitlesOfParts>
  <Company>The Bromfield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</dc:title>
  <dc:creator>Kristen Vanderveen</dc:creator>
  <cp:lastModifiedBy>Kristen Vanderveen</cp:lastModifiedBy>
  <cp:revision>87</cp:revision>
  <cp:lastPrinted>2012-05-23T13:52:13Z</cp:lastPrinted>
  <dcterms:created xsi:type="dcterms:W3CDTF">2008-05-30T12:17:53Z</dcterms:created>
  <dcterms:modified xsi:type="dcterms:W3CDTF">2021-01-20T14:45:24Z</dcterms:modified>
</cp:coreProperties>
</file>