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256" r:id="rId2"/>
    <p:sldId id="265" r:id="rId3"/>
    <p:sldId id="273" r:id="rId4"/>
    <p:sldId id="275" r:id="rId5"/>
    <p:sldId id="274" r:id="rId6"/>
    <p:sldId id="267" r:id="rId7"/>
    <p:sldId id="268" r:id="rId8"/>
    <p:sldId id="269" r:id="rId9"/>
    <p:sldId id="272" r:id="rId10"/>
    <p:sldId id="277" r:id="rId11"/>
    <p:sldId id="261" r:id="rId12"/>
    <p:sldId id="262" r:id="rId13"/>
    <p:sldId id="263" r:id="rId14"/>
    <p:sldId id="26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56" autoAdjust="0"/>
  </p:normalViewPr>
  <p:slideViewPr>
    <p:cSldViewPr>
      <p:cViewPr varScale="1">
        <p:scale>
          <a:sx n="112" d="100"/>
          <a:sy n="112" d="100"/>
        </p:scale>
        <p:origin x="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6:54.8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30.59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35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500 1 24575,'0'0'0</inkml:trace>
  <inkml:trace contextRef="#ctx0" brushRef="#br0" timeOffset="983">0 322 24575,'0'0'0</inkml:trace>
  <inkml:trace contextRef="#ctx0" brushRef="#br0" timeOffset="2096">525 591 24575,'0'0'0</inkml:trace>
  <inkml:trace contextRef="#ctx0" brushRef="#br0" timeOffset="3455">912 138 24575,'0'0'0</inkml:trace>
  <inkml:trace contextRef="#ctx0" brushRef="#br0" timeOffset="5330">141 792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8:13.0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8:13.9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8:15.0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8:16.1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8:20.2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6:53.6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  <inkml:trace contextRef="#ctx0" brushRef="#br0" timeOffset="3000">534 82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6:58.0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02.7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08.2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24.1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25.5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26.78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18:27:27.8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9346B-DE90-428D-80BC-3304CBA14D8C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1D942-B343-48D0-B201-D346FBA9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1D942-B343-48D0-B201-D346FBA93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D942-B343-48D0-B201-D346FBA93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5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875BA36-E21A-42EE-B7AD-3F9C7A1A4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3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2958DB6-2DC5-46E9-AD6F-18F9FF98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A3F1C18-FE08-4D6B-93BE-45F701E15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AF03172-3A3D-40FC-9940-497541643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0E5A7D0-D77F-487F-AAED-FCD082797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4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2B30E53-364A-4843-9AE8-773B05FF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AFD4C7-5C55-4B36-BB08-7B1C2CF2E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4C7157C-9E58-4CFC-81EC-CCE5545F7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A58FC23-AAC6-46FC-976A-66D2F21B0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C3ADDAD-3A5D-40FF-BC32-CD38CAD8AB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32A6E92F-8FC0-4EC7-8283-461ED18A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ustomXml" Target="../ink/ink10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customXml" Target="../ink/ink8.xml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ustomXml" Target="../ink/ink16.xm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customXml" Target="../ink/ink14.xml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ell.mma.edu/~jbouch/Glossary/Accurac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ell.mma.edu/~jbouch/Glossary/Accurac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743200"/>
            <a:ext cx="3200400" cy="14446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Accuracy and Precision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 V’s Chemistry webcasts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69C-ACC8-D04B-80A7-AED0342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and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0989-605B-0143-BD21-1B0FF0F3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82" y="2349256"/>
            <a:ext cx="3402818" cy="3530600"/>
          </a:xfrm>
        </p:spPr>
        <p:txBody>
          <a:bodyPr/>
          <a:lstStyle/>
          <a:p>
            <a:r>
              <a:rPr lang="en-US" dirty="0"/>
              <a:t>The range of measurements in a set is another way to discuss precision</a:t>
            </a:r>
          </a:p>
          <a:p>
            <a:pPr lvl="1"/>
            <a:r>
              <a:rPr lang="en-US" dirty="0"/>
              <a:t>Larger range </a:t>
            </a:r>
            <a:r>
              <a:rPr lang="en-US" dirty="0">
                <a:sym typeface="Wingdings" pitchFamily="2" charset="2"/>
              </a:rPr>
              <a:t> lower precision</a:t>
            </a:r>
          </a:p>
          <a:p>
            <a:pPr lvl="1"/>
            <a:r>
              <a:rPr lang="en-US" dirty="0">
                <a:sym typeface="Wingdings" pitchFamily="2" charset="2"/>
              </a:rPr>
              <a:t>Smaller range  improved precision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0C990-0558-2B42-9751-67F7A58D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834"/>
              </p:ext>
            </p:extLst>
          </p:nvPr>
        </p:nvGraphicFramePr>
        <p:xfrm>
          <a:off x="4049236" y="2276084"/>
          <a:ext cx="4343400" cy="183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515">
                  <a:extLst>
                    <a:ext uri="{9D8B030D-6E8A-4147-A177-3AD203B41FA5}">
                      <a16:colId xmlns:a16="http://schemas.microsoft.com/office/drawing/2014/main" val="3932820535"/>
                    </a:ext>
                  </a:extLst>
                </a:gridCol>
                <a:gridCol w="2300885">
                  <a:extLst>
                    <a:ext uri="{9D8B030D-6E8A-4147-A177-3AD203B41FA5}">
                      <a16:colId xmlns:a16="http://schemas.microsoft.com/office/drawing/2014/main" val="277461016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/>
                        <a:t>Experiment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 of sample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10713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72425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42496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33956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764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463A63-D243-D647-828E-906B50527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13492"/>
              </p:ext>
            </p:extLst>
          </p:nvPr>
        </p:nvGraphicFramePr>
        <p:xfrm>
          <a:off x="4072096" y="4343400"/>
          <a:ext cx="4343400" cy="183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515">
                  <a:extLst>
                    <a:ext uri="{9D8B030D-6E8A-4147-A177-3AD203B41FA5}">
                      <a16:colId xmlns:a16="http://schemas.microsoft.com/office/drawing/2014/main" val="3932820535"/>
                    </a:ext>
                  </a:extLst>
                </a:gridCol>
                <a:gridCol w="2300885">
                  <a:extLst>
                    <a:ext uri="{9D8B030D-6E8A-4147-A177-3AD203B41FA5}">
                      <a16:colId xmlns:a16="http://schemas.microsoft.com/office/drawing/2014/main" val="277461016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/>
                        <a:t>Experiment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 of sample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10713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72425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42496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33956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7641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2C59863-9E4C-444F-8834-0F76F06EBB3D}"/>
              </a:ext>
            </a:extLst>
          </p:cNvPr>
          <p:cNvSpPr txBox="1"/>
          <p:nvPr/>
        </p:nvSpPr>
        <p:spPr>
          <a:xfrm>
            <a:off x="5486400" y="92709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precise</a:t>
            </a:r>
          </a:p>
        </p:txBody>
      </p:sp>
    </p:spTree>
    <p:extLst>
      <p:ext uri="{BB962C8B-B14F-4D97-AF65-F5344CB8AC3E}">
        <p14:creationId xmlns:p14="http://schemas.microsoft.com/office/powerpoint/2010/main" val="6175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Good accuracy, good precision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200400" y="2819400"/>
            <a:ext cx="2819400" cy="2667000"/>
          </a:xfrm>
          <a:custGeom>
            <a:avLst/>
            <a:gdLst>
              <a:gd name="G0" fmla="+- 9514 0 0"/>
              <a:gd name="G1" fmla="+- 21600 0 9514"/>
              <a:gd name="G2" fmla="+- 21600 0 95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14" y="10800"/>
                </a:moveTo>
                <a:cubicBezTo>
                  <a:pt x="9514" y="11510"/>
                  <a:pt x="10090" y="12086"/>
                  <a:pt x="10800" y="12086"/>
                </a:cubicBezTo>
                <a:cubicBezTo>
                  <a:pt x="11510" y="12086"/>
                  <a:pt x="12086" y="11510"/>
                  <a:pt x="12086" y="10800"/>
                </a:cubicBezTo>
                <a:cubicBezTo>
                  <a:pt x="12086" y="10090"/>
                  <a:pt x="11510" y="9514"/>
                  <a:pt x="10800" y="9514"/>
                </a:cubicBezTo>
                <a:cubicBezTo>
                  <a:pt x="10090" y="9514"/>
                  <a:pt x="9514" y="10090"/>
                  <a:pt x="9514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E7D8FF-0739-F947-958A-28E04BB62C64}"/>
                  </a:ext>
                </a:extLst>
              </p14:cNvPr>
              <p14:cNvContentPartPr/>
              <p14:nvPr/>
            </p14:nvContentPartPr>
            <p14:xfrm>
              <a:off x="4513860" y="426663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E7D8FF-0739-F947-958A-28E04BB62C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0860" y="42039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AD3241-6A34-0147-BABC-C9AA3D3E935D}"/>
                  </a:ext>
                </a:extLst>
              </p14:cNvPr>
              <p14:cNvContentPartPr/>
              <p14:nvPr/>
            </p14:nvContentPartPr>
            <p14:xfrm>
              <a:off x="4476060" y="4072590"/>
              <a:ext cx="192240" cy="29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AD3241-6A34-0147-BABC-C9AA3D3E93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3420" y="4009186"/>
                <a:ext cx="317880" cy="157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DBD1B4-9C49-5448-91D9-567FD908B626}"/>
                  </a:ext>
                </a:extLst>
              </p14:cNvPr>
              <p14:cNvContentPartPr/>
              <p14:nvPr/>
            </p14:nvContentPartPr>
            <p14:xfrm>
              <a:off x="4708620" y="427707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DBD1B4-9C49-5448-91D9-567FD908B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5980" y="42144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463E64-D8F9-624E-BFC1-2069FA6FB184}"/>
                  </a:ext>
                </a:extLst>
              </p14:cNvPr>
              <p14:cNvContentPartPr/>
              <p14:nvPr/>
            </p14:nvContentPartPr>
            <p14:xfrm>
              <a:off x="4643820" y="392211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463E64-D8F9-624E-BFC1-2069FA6FB1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1180" y="38594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AFBEDEA-E9A3-7E46-8E7B-9FB71031DC65}"/>
                  </a:ext>
                </a:extLst>
              </p14:cNvPr>
              <p14:cNvContentPartPr/>
              <p14:nvPr/>
            </p14:nvContentPartPr>
            <p14:xfrm>
              <a:off x="4851180" y="412263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AFBEDEA-E9A3-7E46-8E7B-9FB71031DC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8540" y="405963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Good accuracy, poor precision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200400" y="2819400"/>
            <a:ext cx="2819400" cy="2667000"/>
          </a:xfrm>
          <a:custGeom>
            <a:avLst/>
            <a:gdLst>
              <a:gd name="G0" fmla="+- 9514 0 0"/>
              <a:gd name="G1" fmla="+- 21600 0 9514"/>
              <a:gd name="G2" fmla="+- 21600 0 95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14" y="10800"/>
                </a:moveTo>
                <a:cubicBezTo>
                  <a:pt x="9514" y="11510"/>
                  <a:pt x="10090" y="12086"/>
                  <a:pt x="10800" y="12086"/>
                </a:cubicBezTo>
                <a:cubicBezTo>
                  <a:pt x="11510" y="12086"/>
                  <a:pt x="12086" y="11510"/>
                  <a:pt x="12086" y="10800"/>
                </a:cubicBezTo>
                <a:cubicBezTo>
                  <a:pt x="12086" y="10090"/>
                  <a:pt x="11510" y="9514"/>
                  <a:pt x="10800" y="9514"/>
                </a:cubicBezTo>
                <a:cubicBezTo>
                  <a:pt x="10090" y="9514"/>
                  <a:pt x="9514" y="10090"/>
                  <a:pt x="9514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DA62E9-AF18-D44E-B987-2E97693882BA}"/>
                  </a:ext>
                </a:extLst>
              </p14:cNvPr>
              <p14:cNvContentPartPr/>
              <p14:nvPr/>
            </p14:nvContentPartPr>
            <p14:xfrm>
              <a:off x="4558500" y="421695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DA62E9-AF18-D44E-B987-2E97693882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60" y="415431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D76BF1-ABD0-9946-AD3D-0813BC3474B2}"/>
                  </a:ext>
                </a:extLst>
              </p14:cNvPr>
              <p14:cNvContentPartPr/>
              <p14:nvPr/>
            </p14:nvContentPartPr>
            <p14:xfrm>
              <a:off x="4179780" y="384471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D76BF1-ABD0-9946-AD3D-0813BC3474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7140" y="37820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8E72A-FDD7-7F4E-A73E-480532F35478}"/>
                  </a:ext>
                </a:extLst>
              </p14:cNvPr>
              <p14:cNvContentPartPr/>
              <p14:nvPr/>
            </p14:nvContentPartPr>
            <p14:xfrm>
              <a:off x="4482900" y="479043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8E72A-FDD7-7F4E-A73E-480532F354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0260" y="47274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468E89-F1EB-C942-A465-B67E5B991EC9}"/>
                  </a:ext>
                </a:extLst>
              </p14:cNvPr>
              <p14:cNvContentPartPr/>
              <p14:nvPr/>
            </p14:nvContentPartPr>
            <p14:xfrm>
              <a:off x="4890780" y="375579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468E89-F1EB-C942-A465-B67E5B991E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7780" y="36931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5CED33-D1C8-B64E-8804-70801B81B688}"/>
                  </a:ext>
                </a:extLst>
              </p14:cNvPr>
              <p14:cNvContentPartPr/>
              <p14:nvPr/>
            </p14:nvContentPartPr>
            <p14:xfrm>
              <a:off x="5097420" y="435951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5CED33-D1C8-B64E-8804-70801B81B6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4780" y="429687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Precise, but not accurate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200400" y="2819400"/>
            <a:ext cx="2819400" cy="2667000"/>
          </a:xfrm>
          <a:custGeom>
            <a:avLst/>
            <a:gdLst>
              <a:gd name="G0" fmla="+- 9514 0 0"/>
              <a:gd name="G1" fmla="+- 21600 0 9514"/>
              <a:gd name="G2" fmla="+- 21600 0 95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14" y="10800"/>
                </a:moveTo>
                <a:cubicBezTo>
                  <a:pt x="9514" y="11510"/>
                  <a:pt x="10090" y="12086"/>
                  <a:pt x="10800" y="12086"/>
                </a:cubicBezTo>
                <a:cubicBezTo>
                  <a:pt x="11510" y="12086"/>
                  <a:pt x="12086" y="11510"/>
                  <a:pt x="12086" y="10800"/>
                </a:cubicBezTo>
                <a:cubicBezTo>
                  <a:pt x="12086" y="10090"/>
                  <a:pt x="11510" y="9514"/>
                  <a:pt x="10800" y="9514"/>
                </a:cubicBezTo>
                <a:cubicBezTo>
                  <a:pt x="10090" y="9514"/>
                  <a:pt x="9514" y="10090"/>
                  <a:pt x="9514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A56E10-1383-714B-B234-295003EB9B49}"/>
                  </a:ext>
                </a:extLst>
              </p14:cNvPr>
              <p14:cNvContentPartPr/>
              <p14:nvPr/>
            </p14:nvContentPartPr>
            <p14:xfrm>
              <a:off x="3415860" y="3653910"/>
              <a:ext cx="328680" cy="285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A56E10-1383-714B-B234-295003EB9B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860" y="3591270"/>
                <a:ext cx="454320" cy="41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Neither accurate nor precise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200400" y="2819400"/>
            <a:ext cx="2819400" cy="2667000"/>
          </a:xfrm>
          <a:custGeom>
            <a:avLst/>
            <a:gdLst>
              <a:gd name="G0" fmla="+- 9514 0 0"/>
              <a:gd name="G1" fmla="+- 21600 0 9514"/>
              <a:gd name="G2" fmla="+- 21600 0 95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14" y="10800"/>
                </a:moveTo>
                <a:cubicBezTo>
                  <a:pt x="9514" y="11510"/>
                  <a:pt x="10090" y="12086"/>
                  <a:pt x="10800" y="12086"/>
                </a:cubicBezTo>
                <a:cubicBezTo>
                  <a:pt x="11510" y="12086"/>
                  <a:pt x="12086" y="11510"/>
                  <a:pt x="12086" y="10800"/>
                </a:cubicBezTo>
                <a:cubicBezTo>
                  <a:pt x="12086" y="10090"/>
                  <a:pt x="11510" y="9514"/>
                  <a:pt x="10800" y="9514"/>
                </a:cubicBezTo>
                <a:cubicBezTo>
                  <a:pt x="10090" y="9514"/>
                  <a:pt x="9514" y="10090"/>
                  <a:pt x="9514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138CB9-DB54-5D42-855A-E59FEC64CF3B}"/>
                  </a:ext>
                </a:extLst>
              </p14:cNvPr>
              <p14:cNvContentPartPr/>
              <p14:nvPr/>
            </p14:nvContentPartPr>
            <p14:xfrm>
              <a:off x="5544540" y="36297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138CB9-DB54-5D42-855A-E59FEC64C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1900" y="35667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57367C-7AD5-8241-8532-484B4E09A41C}"/>
                  </a:ext>
                </a:extLst>
              </p14:cNvPr>
              <p14:cNvContentPartPr/>
              <p14:nvPr/>
            </p14:nvContentPartPr>
            <p14:xfrm>
              <a:off x="5292900" y="458775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57367C-7AD5-8241-8532-484B4E09A4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260" y="45247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0D0B99-A966-1743-8EDE-409152FD2962}"/>
                  </a:ext>
                </a:extLst>
              </p14:cNvPr>
              <p14:cNvContentPartPr/>
              <p14:nvPr/>
            </p14:nvContentPartPr>
            <p14:xfrm>
              <a:off x="3509460" y="371583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0D0B99-A966-1743-8EDE-409152FD29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6820" y="36531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180C3B-B3AF-624A-AB96-F3886837EE98}"/>
                  </a:ext>
                </a:extLst>
              </p14:cNvPr>
              <p14:cNvContentPartPr/>
              <p14:nvPr/>
            </p14:nvContentPartPr>
            <p14:xfrm>
              <a:off x="5871420" y="436311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180C3B-B3AF-624A-AB96-F3886837E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8780" y="43004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414B5F-CA43-B942-AC26-2254877BA78D}"/>
                  </a:ext>
                </a:extLst>
              </p14:cNvPr>
              <p14:cNvContentPartPr/>
              <p14:nvPr/>
            </p14:nvContentPartPr>
            <p14:xfrm>
              <a:off x="4990140" y="530559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414B5F-CA43-B942-AC26-2254877BA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7140" y="524259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You and your classmates measure the length of your pencil in 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sample data sets</a:t>
            </a:r>
          </a:p>
          <a:p>
            <a:pPr lvl="1"/>
            <a:r>
              <a:rPr lang="en-US" dirty="0"/>
              <a:t>Accurate, but imprecise</a:t>
            </a:r>
          </a:p>
          <a:p>
            <a:pPr lvl="1"/>
            <a:r>
              <a:rPr lang="en-US" dirty="0"/>
              <a:t>Precise, but inaccurate</a:t>
            </a:r>
          </a:p>
          <a:p>
            <a:pPr lvl="1"/>
            <a:r>
              <a:rPr lang="en-US" dirty="0"/>
              <a:t>Both accurate and precise</a:t>
            </a:r>
          </a:p>
          <a:p>
            <a:pPr lvl="1"/>
            <a:r>
              <a:rPr lang="en-US" dirty="0"/>
              <a:t>Inaccurate and imprecise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4A66-6088-664C-B5CF-3CAB7C980353}"/>
              </a:ext>
            </a:extLst>
          </p:cNvPr>
          <p:cNvSpPr txBox="1"/>
          <p:nvPr/>
        </p:nvSpPr>
        <p:spPr>
          <a:xfrm>
            <a:off x="5334000" y="2489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a screenshot of your answers and upload this for the assignment in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28553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33400"/>
            <a:ext cx="6172200" cy="4965700"/>
          </a:xfrm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133600" y="56388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All measurements have an inherent error—instrument errors, method errors, or human error.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errors which consistently change all the measurements by a certain amount</a:t>
            </a:r>
          </a:p>
          <a:p>
            <a:pPr lvl="1"/>
            <a:r>
              <a:rPr lang="en-US" dirty="0"/>
              <a:t>Consistent and repeatable errors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0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Examples…</a:t>
            </a:r>
          </a:p>
          <a:p>
            <a:pPr lvl="1"/>
            <a:r>
              <a:rPr lang="en-US" dirty="0"/>
              <a:t>Finding length with a stretched out measuring tape (scale error)</a:t>
            </a:r>
          </a:p>
          <a:p>
            <a:pPr lvl="1"/>
            <a:r>
              <a:rPr lang="en-US" dirty="0"/>
              <a:t>Measuring your height with your shoes on (offset error)</a:t>
            </a:r>
          </a:p>
          <a:p>
            <a:pPr lvl="1"/>
            <a:r>
              <a:rPr lang="en-US" dirty="0"/>
              <a:t>Finding mass with an improperly zeroed or poorly calibrated balance </a:t>
            </a:r>
          </a:p>
        </p:txBody>
      </p:sp>
    </p:spTree>
    <p:extLst>
      <p:ext uri="{BB962C8B-B14F-4D97-AF65-F5344CB8AC3E}">
        <p14:creationId xmlns:p14="http://schemas.microsoft.com/office/powerpoint/2010/main" val="27817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Unpredictable, unknown variations</a:t>
            </a:r>
          </a:p>
          <a:p>
            <a:pPr lvl="1"/>
            <a:r>
              <a:rPr lang="en-US" dirty="0"/>
              <a:t>Limitations of instruments, tiny variations in the procedure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Changes in room temperature</a:t>
            </a:r>
          </a:p>
          <a:p>
            <a:pPr lvl="2"/>
            <a:r>
              <a:rPr lang="en-US" dirty="0"/>
              <a:t>Reading the volume from a graduated cylinder at different angles every time</a:t>
            </a:r>
          </a:p>
          <a:p>
            <a:pPr lvl="2"/>
            <a:r>
              <a:rPr lang="en-US" dirty="0"/>
              <a:t>Air currents affecting the mass readings on a balance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The extent to which a measurement approaches the true value of a quantity (</a:t>
            </a:r>
            <a:r>
              <a:rPr lang="en-US" sz="1600" dirty="0"/>
              <a:t>from </a:t>
            </a:r>
            <a:r>
              <a:rPr lang="en-US" sz="1600" u="sng" dirty="0"/>
              <a:t>Chemistry:  Visualizing Matter</a:t>
            </a:r>
            <a:r>
              <a:rPr lang="en-US" sz="2500" dirty="0"/>
              <a:t>)</a:t>
            </a:r>
          </a:p>
          <a:p>
            <a:endParaRPr lang="en-US" sz="2500" dirty="0"/>
          </a:p>
          <a:p>
            <a:r>
              <a:rPr lang="en-US" sz="2500" i="1" dirty="0"/>
              <a:t>Accuracy is how close to the accepted or true value a measurement is.</a:t>
            </a:r>
            <a:r>
              <a:rPr lang="en-US" sz="2500" dirty="0"/>
              <a:t> </a:t>
            </a:r>
            <a:r>
              <a:rPr lang="en-US" sz="1600" dirty="0"/>
              <a:t>(from </a:t>
            </a:r>
            <a:r>
              <a:rPr lang="en-US" sz="1600" dirty="0">
                <a:hlinkClick r:id="rId2"/>
              </a:rPr>
              <a:t>http://bell.mma.edu/~jbouch/Glossary/Accuracy.html</a:t>
            </a:r>
            <a:r>
              <a:rPr lang="en-US" sz="1600" dirty="0"/>
              <a:t>) </a:t>
            </a:r>
          </a:p>
          <a:p>
            <a:pPr>
              <a:buFont typeface="Wingdings" charset="2"/>
              <a:buNone/>
            </a:pPr>
            <a:endParaRPr lang="en-US" sz="1600" dirty="0"/>
          </a:p>
          <a:p>
            <a:endParaRPr lang="en-US" sz="25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024744" cy="1143000"/>
          </a:xfrm>
        </p:spPr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38400"/>
            <a:ext cx="7313612" cy="4725987"/>
          </a:xfrm>
        </p:spPr>
        <p:txBody>
          <a:bodyPr/>
          <a:lstStyle/>
          <a:p>
            <a:r>
              <a:rPr lang="en-US" sz="2400" dirty="0"/>
              <a:t>The degree of exactness or refinement of a measurement </a:t>
            </a:r>
            <a:r>
              <a:rPr lang="en-US" sz="1600" dirty="0"/>
              <a:t>(from </a:t>
            </a:r>
            <a:r>
              <a:rPr lang="en-US" sz="1600" u="sng" dirty="0"/>
              <a:t>Chemistry:  Visualizing Matter</a:t>
            </a:r>
            <a:r>
              <a:rPr lang="en-US" sz="1600" dirty="0"/>
              <a:t>)</a:t>
            </a:r>
          </a:p>
          <a:p>
            <a:r>
              <a:rPr lang="en-US" sz="2400" dirty="0"/>
              <a:t>The reproducibility of a particular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024744" cy="1143000"/>
          </a:xfrm>
        </p:spPr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3886200" cy="4725987"/>
          </a:xfrm>
        </p:spPr>
        <p:txBody>
          <a:bodyPr/>
          <a:lstStyle/>
          <a:p>
            <a:r>
              <a:rPr lang="en-US" sz="2000" dirty="0"/>
              <a:t>Can be expressed  using “significant figures”</a:t>
            </a:r>
          </a:p>
          <a:p>
            <a:r>
              <a:rPr lang="en-US" sz="2000" dirty="0"/>
              <a:t>Gives information on the scale markings of the measuring instrument</a:t>
            </a:r>
          </a:p>
          <a:p>
            <a:pPr lvl="2"/>
            <a:r>
              <a:rPr lang="en-US" sz="2000" dirty="0"/>
              <a:t>Smaller scale divisions </a:t>
            </a:r>
            <a:r>
              <a:rPr lang="en-US" sz="2000" dirty="0">
                <a:sym typeface="Wingdings" pitchFamily="2" charset="2"/>
              </a:rPr>
              <a:t>⇒ more significant figures ⇒ more precise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74673-9443-514A-9DBE-247667440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43200"/>
            <a:ext cx="361950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7313612" cy="4725987"/>
          </a:xfrm>
        </p:spPr>
        <p:txBody>
          <a:bodyPr/>
          <a:lstStyle/>
          <a:p>
            <a:pPr marL="68580" indent="0">
              <a:buNone/>
            </a:pPr>
            <a:endParaRPr lang="en-US" sz="2400" dirty="0"/>
          </a:p>
          <a:p>
            <a:r>
              <a:rPr lang="en-US" sz="2400" dirty="0"/>
              <a:t>Precision measures how far from the mean or average of replicate measurements a particular measurement lies.  </a:t>
            </a:r>
            <a:r>
              <a:rPr lang="en-US" sz="1600" dirty="0"/>
              <a:t>(from </a:t>
            </a:r>
            <a:r>
              <a:rPr lang="en-US" sz="1600" dirty="0">
                <a:hlinkClick r:id="rId2"/>
              </a:rPr>
              <a:t>http://bell.mma.edu/~jbouch/Glossary/Accuracy.html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34059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4276</TotalTime>
  <Words>394</Words>
  <Application>Microsoft Macintosh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Ion Boardroom</vt:lpstr>
      <vt:lpstr>Accuracy and Precision</vt:lpstr>
      <vt:lpstr>PowerPoint Presentation</vt:lpstr>
      <vt:lpstr>Systematic Errors</vt:lpstr>
      <vt:lpstr>Systematic Errors</vt:lpstr>
      <vt:lpstr>Random errors</vt:lpstr>
      <vt:lpstr>Accuracy</vt:lpstr>
      <vt:lpstr>Precision</vt:lpstr>
      <vt:lpstr>Precision</vt:lpstr>
      <vt:lpstr>Precision</vt:lpstr>
      <vt:lpstr>Range and precision</vt:lpstr>
      <vt:lpstr>Good accuracy, good precision</vt:lpstr>
      <vt:lpstr>Good accuracy, poor precision</vt:lpstr>
      <vt:lpstr>Precise, but not accurate</vt:lpstr>
      <vt:lpstr>Neither accurate nor precise</vt:lpstr>
      <vt:lpstr>You and your classmates measure the length of your pencil in cm</vt:lpstr>
    </vt:vector>
  </TitlesOfParts>
  <Company>AFRL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and Precision</dc:title>
  <dc:creator>Kristen VanderVeen</dc:creator>
  <cp:lastModifiedBy>Microsoft Office User</cp:lastModifiedBy>
  <cp:revision>24</cp:revision>
  <dcterms:created xsi:type="dcterms:W3CDTF">2005-09-04T22:34:26Z</dcterms:created>
  <dcterms:modified xsi:type="dcterms:W3CDTF">2020-09-04T19:28:16Z</dcterms:modified>
</cp:coreProperties>
</file>