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8"/>
  </p:notesMasterIdLst>
  <p:sldIdLst>
    <p:sldId id="256" r:id="rId2"/>
    <p:sldId id="269" r:id="rId3"/>
    <p:sldId id="276" r:id="rId4"/>
    <p:sldId id="274" r:id="rId5"/>
    <p:sldId id="288" r:id="rId6"/>
    <p:sldId id="289" r:id="rId7"/>
    <p:sldId id="294" r:id="rId8"/>
    <p:sldId id="287" r:id="rId9"/>
    <p:sldId id="271" r:id="rId10"/>
    <p:sldId id="290" r:id="rId11"/>
    <p:sldId id="291" r:id="rId12"/>
    <p:sldId id="272" r:id="rId13"/>
    <p:sldId id="273" r:id="rId14"/>
    <p:sldId id="292" r:id="rId15"/>
    <p:sldId id="275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2"/>
    <p:restoredTop sz="94575"/>
  </p:normalViewPr>
  <p:slideViewPr>
    <p:cSldViewPr>
      <p:cViewPr varScale="1">
        <p:scale>
          <a:sx n="112" d="100"/>
          <a:sy n="112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9A03B6-3251-4C8B-8F5A-189592651A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9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A03B6-3251-4C8B-8F5A-189592651A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9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51A7091-F4D1-4E01-A3E3-ABB973F56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3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57E9285-5C5E-4B35-89FA-FBCCF7DC2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5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57E9285-5C5E-4B35-89FA-FBCCF7DC2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95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57E9285-5C5E-4B35-89FA-FBCCF7DC2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68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57E9285-5C5E-4B35-89FA-FBCCF7DC2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78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57E9285-5C5E-4B35-89FA-FBCCF7DC2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57E9285-5C5E-4B35-89FA-FBCCF7DC2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9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FFA5CF2-12DA-47F5-85E8-3EC35E4BE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68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3917C85-CE8C-4C2D-822B-9FB38984D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45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368E6F-C4D2-496D-8BCB-3A73EF4848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71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02A824-0204-444E-909B-6A629DD473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7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11331FF-76FA-453B-BF7B-EE8C94B97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566DBB9-8D21-4554-B403-EC03661DB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57E9285-5C5E-4B35-89FA-FBCCF7DC2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0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B562FF6-DC6E-4DE5-A9BC-50F0EC117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1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35C862-4EF2-4B90-B081-8B70DB69F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4FB3FB-6CE5-432E-B147-72846B691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2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67622C5-DE61-4119-8155-0729B3EC3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9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139AF6A-165D-4334-BD29-EA8B79566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57E9285-5C5E-4B35-89FA-FBCCF7DC2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8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2" r:id="rId18"/>
    <p:sldLayoutId id="214748371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Chemical Bonds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Bromfield Honors Chemistry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Molecular Covalent Substances 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09800"/>
            <a:ext cx="4038600" cy="4525963"/>
          </a:xfrm>
        </p:spPr>
        <p:txBody>
          <a:bodyPr/>
          <a:lstStyle/>
          <a:p>
            <a:r>
              <a:rPr lang="en-US" sz="2800" dirty="0"/>
              <a:t>Made from non-metal elements</a:t>
            </a:r>
          </a:p>
          <a:p>
            <a:pPr lvl="1"/>
            <a:r>
              <a:rPr lang="en-US" sz="2600" dirty="0"/>
              <a:t>Individual molecules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8C279-E9C6-1044-B4E7-3887D5A2C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362200"/>
            <a:ext cx="1727200" cy="134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3B065-EA19-9A4F-8366-59545D19F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15631"/>
            <a:ext cx="1397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7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E2541-D29A-454E-BEBD-FEC1111BC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Covalent Substances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51C56-338A-9F47-AFB6-FF98ADD93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489200"/>
            <a:ext cx="4698218" cy="3530600"/>
          </a:xfrm>
        </p:spPr>
        <p:txBody>
          <a:bodyPr>
            <a:normAutofit/>
          </a:bodyPr>
          <a:lstStyle/>
          <a:p>
            <a:r>
              <a:rPr lang="en-US" sz="2400" dirty="0"/>
              <a:t>Can be found as solids, liquids or gases</a:t>
            </a:r>
          </a:p>
          <a:p>
            <a:pPr lvl="1"/>
            <a:r>
              <a:rPr lang="en-US" sz="2000" dirty="0"/>
              <a:t>Low melting points and boiling points</a:t>
            </a:r>
          </a:p>
          <a:p>
            <a:r>
              <a:rPr lang="en-US" sz="2400" dirty="0"/>
              <a:t>May or may not dissolve in water</a:t>
            </a:r>
          </a:p>
          <a:p>
            <a:pPr lvl="1"/>
            <a:r>
              <a:rPr lang="en-US" sz="2000" dirty="0"/>
              <a:t>Soluble molecular covalent substances are typically poor electrolytes or non-electrolytes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85356-0251-3745-BBB4-EC2C3DA0A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92" y="2228850"/>
            <a:ext cx="27813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7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Covalent Compounds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49630" y="2332037"/>
            <a:ext cx="4038600" cy="4525963"/>
          </a:xfrm>
        </p:spPr>
        <p:txBody>
          <a:bodyPr/>
          <a:lstStyle/>
          <a:p>
            <a:r>
              <a:rPr lang="en-US" sz="2800" dirty="0"/>
              <a:t>All of the atoms share electrons in covalent bonds with all of the atoms around them</a:t>
            </a:r>
          </a:p>
          <a:p>
            <a:pPr lvl="1"/>
            <a:r>
              <a:rPr lang="en-US" sz="2000" dirty="0"/>
              <a:t>Diamond</a:t>
            </a:r>
          </a:p>
          <a:p>
            <a:pPr lvl="1"/>
            <a:r>
              <a:rPr lang="en-US" sz="2000" dirty="0"/>
              <a:t>Silicon dioxide</a:t>
            </a:r>
          </a:p>
          <a:p>
            <a:r>
              <a:rPr lang="en-US" sz="2800" dirty="0"/>
              <a:t>Very hard</a:t>
            </a:r>
          </a:p>
          <a:p>
            <a:pPr lvl="1"/>
            <a:r>
              <a:rPr lang="en-US" sz="2000" dirty="0"/>
              <a:t>High boiling points </a:t>
            </a:r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752600"/>
            <a:ext cx="3332163" cy="2286000"/>
          </a:xfrm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36" y="4191000"/>
            <a:ext cx="289532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Metallic Bonding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2312987"/>
            <a:ext cx="4038600" cy="4525963"/>
          </a:xfrm>
        </p:spPr>
        <p:txBody>
          <a:bodyPr/>
          <a:lstStyle/>
          <a:p>
            <a:r>
              <a:rPr lang="en-US" sz="2800" dirty="0"/>
              <a:t>Involve only metal atoms</a:t>
            </a:r>
          </a:p>
          <a:p>
            <a:pPr lvl="1"/>
            <a:r>
              <a:rPr lang="en-US" sz="2600" dirty="0"/>
              <a:t>Metals do not dissolve in water</a:t>
            </a:r>
          </a:p>
          <a:p>
            <a:pPr lvl="1"/>
            <a:r>
              <a:rPr lang="en-US" sz="2600" dirty="0"/>
              <a:t>Metals have high melting and boiling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EA9A4-5D65-AE40-8C8A-D7C2E07F2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209800"/>
            <a:ext cx="2667000" cy="4044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Metallic Bonding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2312987"/>
            <a:ext cx="4038600" cy="4525963"/>
          </a:xfrm>
        </p:spPr>
        <p:txBody>
          <a:bodyPr/>
          <a:lstStyle/>
          <a:p>
            <a:r>
              <a:rPr lang="en-US" sz="2800" dirty="0"/>
              <a:t>Involve only metal atoms</a:t>
            </a:r>
          </a:p>
          <a:p>
            <a:pPr lvl="1"/>
            <a:r>
              <a:rPr lang="en-US" sz="2600" dirty="0"/>
              <a:t>The solids are good conductors of electricity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BAD24-A536-DE4A-A079-233E7B246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819400"/>
            <a:ext cx="37465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2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Metallic Bonding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76" y="1729581"/>
            <a:ext cx="406806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11386-0D7C-014D-BF73-C3F521F68A2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95376" y="2309177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Many metal atoms share their valence electrons in common</a:t>
            </a:r>
          </a:p>
          <a:p>
            <a:pPr lvl="1"/>
            <a:r>
              <a:rPr lang="en-US" sz="2000" dirty="0"/>
              <a:t>“electron sea model”</a:t>
            </a:r>
          </a:p>
          <a:p>
            <a:pPr lvl="1"/>
            <a:r>
              <a:rPr lang="en-US" sz="2000" dirty="0"/>
              <a:t>The valence electrons are “delocalized”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Metallic Bonding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2312987"/>
            <a:ext cx="7486650" cy="4525963"/>
          </a:xfrm>
        </p:spPr>
        <p:txBody>
          <a:bodyPr/>
          <a:lstStyle/>
          <a:p>
            <a:r>
              <a:rPr lang="en-US" sz="2600" dirty="0"/>
              <a:t>Metals are malleable</a:t>
            </a:r>
          </a:p>
          <a:p>
            <a:pPr lvl="1"/>
            <a:r>
              <a:rPr lang="en-US" sz="2400" dirty="0"/>
              <a:t>The nuclei will rearrange if an external force is applied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B284E3-63AD-7745-9DE1-314F5962E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86200"/>
            <a:ext cx="5530499" cy="203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8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62983" y="609600"/>
            <a:ext cx="7024744" cy="1143000"/>
          </a:xfrm>
        </p:spPr>
        <p:txBody>
          <a:bodyPr/>
          <a:lstStyle/>
          <a:p>
            <a:r>
              <a:rPr lang="en-US" dirty="0"/>
              <a:t>3 classes of chemical bonds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6777317" cy="3508977"/>
          </a:xfrm>
        </p:spPr>
        <p:txBody>
          <a:bodyPr/>
          <a:lstStyle/>
          <a:p>
            <a:r>
              <a:rPr lang="en-US" dirty="0"/>
              <a:t>How do valence electrons interact to form a bond?</a:t>
            </a:r>
          </a:p>
          <a:p>
            <a:pPr lvl="1"/>
            <a:r>
              <a:rPr lang="en-US" dirty="0"/>
              <a:t>Ionic bonds</a:t>
            </a:r>
          </a:p>
          <a:p>
            <a:pPr lvl="1"/>
            <a:r>
              <a:rPr lang="en-US" dirty="0"/>
              <a:t>Covalent bonds</a:t>
            </a:r>
          </a:p>
          <a:p>
            <a:pPr lvl="2"/>
            <a:r>
              <a:rPr lang="en-US" dirty="0"/>
              <a:t>Network covalent</a:t>
            </a:r>
          </a:p>
          <a:p>
            <a:pPr lvl="2"/>
            <a:r>
              <a:rPr lang="en-US" dirty="0"/>
              <a:t>Molecular covalent</a:t>
            </a:r>
          </a:p>
          <a:p>
            <a:pPr lvl="1"/>
            <a:r>
              <a:rPr lang="en-US" dirty="0"/>
              <a:t>Metallic bonds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A5FC5E-9554-2641-9D37-9F308DAEC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685" y="2590800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Ionic Compounds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57399"/>
            <a:ext cx="7239000" cy="4525963"/>
          </a:xfrm>
        </p:spPr>
        <p:txBody>
          <a:bodyPr/>
          <a:lstStyle/>
          <a:p>
            <a:r>
              <a:rPr lang="en-US" sz="2800" dirty="0"/>
              <a:t>Involves a TRANSFER of electrons</a:t>
            </a:r>
            <a:endParaRPr lang="en-US" sz="2600" dirty="0"/>
          </a:p>
          <a:p>
            <a:r>
              <a:rPr lang="en-US" sz="2600" dirty="0"/>
              <a:t>Made from a metal &amp; a nonmetal</a:t>
            </a:r>
            <a:endParaRPr lang="en-US" sz="2800" dirty="0"/>
          </a:p>
        </p:txBody>
      </p:sp>
      <p:pic>
        <p:nvPicPr>
          <p:cNvPr id="32773" name="Picture 5" descr="08_03-01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4" y="3581400"/>
            <a:ext cx="7873672" cy="11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Ionic Compounds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354897"/>
            <a:ext cx="4038600" cy="4525963"/>
          </a:xfrm>
        </p:spPr>
        <p:txBody>
          <a:bodyPr/>
          <a:lstStyle/>
          <a:p>
            <a:r>
              <a:rPr lang="en-US" sz="2800" dirty="0"/>
              <a:t>Ionic solids exist as a 3D crystal lattice</a:t>
            </a:r>
          </a:p>
          <a:p>
            <a:pPr lvl="1"/>
            <a:r>
              <a:rPr lang="en-US" sz="2600" dirty="0"/>
              <a:t>Alternating positive and negative ions</a:t>
            </a:r>
          </a:p>
          <a:p>
            <a:pPr lvl="1"/>
            <a:r>
              <a:rPr lang="en-US" sz="2600" dirty="0"/>
              <a:t>Typically have high melting points and boiling points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8677" name="Picture 5" descr="08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035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1776BF-FCF4-5242-9177-B2F3B6401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0" y="2239962"/>
            <a:ext cx="4673600" cy="4343400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Compounds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354897"/>
            <a:ext cx="4038600" cy="2140903"/>
          </a:xfrm>
        </p:spPr>
        <p:txBody>
          <a:bodyPr/>
          <a:lstStyle/>
          <a:p>
            <a:r>
              <a:rPr lang="en-US" sz="2800" dirty="0"/>
              <a:t>Most ionic solids are soluble in water</a:t>
            </a:r>
          </a:p>
          <a:p>
            <a:pPr lvl="1"/>
            <a:r>
              <a:rPr lang="en-US" sz="2600" dirty="0"/>
              <a:t>Dissociate into ions in solution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8BA6E9-0750-D34A-8C7D-8BAD3C4BB1AA}"/>
              </a:ext>
            </a:extLst>
          </p:cNvPr>
          <p:cNvSpPr/>
          <p:nvPr/>
        </p:nvSpPr>
        <p:spPr>
          <a:xfrm>
            <a:off x="4648200" y="2205354"/>
            <a:ext cx="678180" cy="309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E95C77-E339-1F40-95D2-D8C28FF9F393}"/>
              </a:ext>
            </a:extLst>
          </p:cNvPr>
          <p:cNvSpPr/>
          <p:nvPr/>
        </p:nvSpPr>
        <p:spPr>
          <a:xfrm>
            <a:off x="4495800" y="6088697"/>
            <a:ext cx="990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848A70-B8A3-A845-A6CD-545E377B01FA}"/>
              </a:ext>
            </a:extLst>
          </p:cNvPr>
          <p:cNvSpPr txBox="1"/>
          <p:nvPr/>
        </p:nvSpPr>
        <p:spPr>
          <a:xfrm>
            <a:off x="951149" y="4457700"/>
            <a:ext cx="3422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NaCl(s) </a:t>
            </a:r>
            <a:r>
              <a:rPr lang="en-US" dirty="0">
                <a:sym typeface="Wingdings" pitchFamily="2" charset="2"/>
              </a:rPr>
              <a:t>⟶ Na</a:t>
            </a:r>
            <a:r>
              <a:rPr lang="en-US" baseline="30000" dirty="0">
                <a:sym typeface="Wingdings" pitchFamily="2" charset="2"/>
              </a:rPr>
              <a:t>+</a:t>
            </a:r>
            <a:r>
              <a:rPr lang="en-US" dirty="0">
                <a:sym typeface="Wingdings" pitchFamily="2" charset="2"/>
              </a:rPr>
              <a:t>(aq) + Cl</a:t>
            </a:r>
            <a:r>
              <a:rPr lang="en-US" baseline="30000" dirty="0">
                <a:sym typeface="Wingdings" pitchFamily="2" charset="2"/>
              </a:rPr>
              <a:t>-</a:t>
            </a:r>
            <a:r>
              <a:rPr lang="en-US" dirty="0">
                <a:sym typeface="Wingdings" pitchFamily="2" charset="2"/>
              </a:rPr>
              <a:t>(aq)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Ionic Compounds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354897"/>
            <a:ext cx="4038600" cy="4525963"/>
          </a:xfrm>
        </p:spPr>
        <p:txBody>
          <a:bodyPr/>
          <a:lstStyle/>
          <a:p>
            <a:r>
              <a:rPr lang="en-US" sz="2800" dirty="0"/>
              <a:t>Most ionic solids are soluble in water</a:t>
            </a:r>
          </a:p>
          <a:p>
            <a:pPr lvl="1"/>
            <a:r>
              <a:rPr lang="en-US" sz="2600" dirty="0"/>
              <a:t>Good electrolytes when dissolved in water (support an electric current)</a:t>
            </a:r>
          </a:p>
          <a:p>
            <a:pPr lvl="2"/>
            <a:r>
              <a:rPr lang="en-US" sz="2400" dirty="0"/>
              <a:t>The ions are free to move (mobile)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519BC8-5A46-1A43-B604-E5EA15C8A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979" y="1600200"/>
            <a:ext cx="3340391" cy="56689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E95C77-E339-1F40-95D2-D8C28FF9F393}"/>
              </a:ext>
            </a:extLst>
          </p:cNvPr>
          <p:cNvSpPr/>
          <p:nvPr/>
        </p:nvSpPr>
        <p:spPr>
          <a:xfrm>
            <a:off x="5105400" y="6324600"/>
            <a:ext cx="3048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8BA6E9-0750-D34A-8C7D-8BAD3C4BB1AA}"/>
              </a:ext>
            </a:extLst>
          </p:cNvPr>
          <p:cNvSpPr/>
          <p:nvPr/>
        </p:nvSpPr>
        <p:spPr>
          <a:xfrm>
            <a:off x="4800600" y="1607978"/>
            <a:ext cx="838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9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Ionic Compounds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354897"/>
            <a:ext cx="4038600" cy="4525963"/>
          </a:xfrm>
        </p:spPr>
        <p:txBody>
          <a:bodyPr/>
          <a:lstStyle/>
          <a:p>
            <a:r>
              <a:rPr lang="en-US" sz="2800" dirty="0"/>
              <a:t>Ionic solids are not conductors</a:t>
            </a:r>
          </a:p>
          <a:p>
            <a:r>
              <a:rPr lang="en-US" sz="2800" dirty="0"/>
              <a:t>If you melt an ionic compound, it will conduct electricity</a:t>
            </a:r>
          </a:p>
          <a:p>
            <a:pPr lvl="1"/>
            <a:r>
              <a:rPr lang="en-US" sz="2600" dirty="0"/>
              <a:t>Mobile ions</a:t>
            </a:r>
          </a:p>
          <a:p>
            <a:pPr marL="402336" lvl="1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C71E0B-7C56-7942-B1C3-622173502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3124200"/>
            <a:ext cx="1905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7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Ionic Compounds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354897"/>
            <a:ext cx="7924800" cy="4525963"/>
          </a:xfrm>
        </p:spPr>
        <p:txBody>
          <a:bodyPr/>
          <a:lstStyle/>
          <a:p>
            <a:r>
              <a:rPr lang="en-US" sz="2800" dirty="0"/>
              <a:t>Brittle solids</a:t>
            </a:r>
          </a:p>
          <a:p>
            <a:pPr lvl="1"/>
            <a:r>
              <a:rPr lang="en-US" sz="2600" dirty="0"/>
              <a:t>They break into smaller pieces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5600F9-7A84-7E48-BEF9-0A93B084C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432810"/>
            <a:ext cx="533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Covalent Bonds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09800"/>
            <a:ext cx="4038600" cy="4525963"/>
          </a:xfrm>
        </p:spPr>
        <p:txBody>
          <a:bodyPr/>
          <a:lstStyle/>
          <a:p>
            <a:r>
              <a:rPr lang="en-US" sz="2800" dirty="0"/>
              <a:t>Involves </a:t>
            </a:r>
            <a:r>
              <a:rPr lang="en-US" sz="2800" i="1" dirty="0"/>
              <a:t>sharing</a:t>
            </a:r>
            <a:r>
              <a:rPr lang="en-US" sz="2800" dirty="0"/>
              <a:t> of electrons between atoms</a:t>
            </a:r>
          </a:p>
          <a:p>
            <a:r>
              <a:rPr lang="en-US" sz="2800" dirty="0"/>
              <a:t>Made from 2 non-metal atoms</a:t>
            </a:r>
          </a:p>
        </p:txBody>
      </p:sp>
      <p:pic>
        <p:nvPicPr>
          <p:cNvPr id="19471" name="Picture 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524000"/>
            <a:ext cx="3806825" cy="35321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{E7692D6B-B304-6740-8A95-0AECFF8D2E77}tf10001076</Template>
  <TotalTime>7867</TotalTime>
  <Words>311</Words>
  <Application>Microsoft Macintosh PowerPoint</Application>
  <PresentationFormat>On-screen Show (4:3)</PresentationFormat>
  <Paragraphs>63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 Boardroom</vt:lpstr>
      <vt:lpstr>Types of Chemical Bonds</vt:lpstr>
      <vt:lpstr>3 classes of chemical bonds</vt:lpstr>
      <vt:lpstr>Ionic Compounds</vt:lpstr>
      <vt:lpstr>Ionic Compounds</vt:lpstr>
      <vt:lpstr>Ionic Compounds</vt:lpstr>
      <vt:lpstr>Ionic Compounds</vt:lpstr>
      <vt:lpstr>Ionic Compounds</vt:lpstr>
      <vt:lpstr>Ionic Compounds</vt:lpstr>
      <vt:lpstr>Covalent Bonds</vt:lpstr>
      <vt:lpstr>Molecular Covalent Substances </vt:lpstr>
      <vt:lpstr>Molecular Covalent Substances</vt:lpstr>
      <vt:lpstr>Network Covalent Compounds</vt:lpstr>
      <vt:lpstr>Metallic Bonding</vt:lpstr>
      <vt:lpstr>Metallic Bonding</vt:lpstr>
      <vt:lpstr>Metallic Bonding</vt:lpstr>
      <vt:lpstr>Metallic Bonding</vt:lpstr>
    </vt:vector>
  </TitlesOfParts>
  <Company>The Bromfield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Bonding</dc:title>
  <dc:creator>Kristen Vanderveen</dc:creator>
  <cp:lastModifiedBy>Kristen Vanderveen</cp:lastModifiedBy>
  <cp:revision>50</cp:revision>
  <dcterms:created xsi:type="dcterms:W3CDTF">2010-01-26T16:41:02Z</dcterms:created>
  <dcterms:modified xsi:type="dcterms:W3CDTF">2021-03-17T15:56:10Z</dcterms:modified>
</cp:coreProperties>
</file>