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notesMasterIdLst>
    <p:notesMasterId r:id="rId26"/>
  </p:notesMasterIdLst>
  <p:sldIdLst>
    <p:sldId id="256" r:id="rId2"/>
    <p:sldId id="257" r:id="rId3"/>
    <p:sldId id="261" r:id="rId4"/>
    <p:sldId id="260" r:id="rId5"/>
    <p:sldId id="262" r:id="rId6"/>
    <p:sldId id="267" r:id="rId7"/>
    <p:sldId id="264" r:id="rId8"/>
    <p:sldId id="265" r:id="rId9"/>
    <p:sldId id="293" r:id="rId10"/>
    <p:sldId id="294" r:id="rId11"/>
    <p:sldId id="284" r:id="rId12"/>
    <p:sldId id="285" r:id="rId13"/>
    <p:sldId id="286" r:id="rId14"/>
    <p:sldId id="287" r:id="rId15"/>
    <p:sldId id="263" r:id="rId16"/>
    <p:sldId id="259" r:id="rId17"/>
    <p:sldId id="276" r:id="rId18"/>
    <p:sldId id="274" r:id="rId19"/>
    <p:sldId id="275" r:id="rId20"/>
    <p:sldId id="295" r:id="rId21"/>
    <p:sldId id="288" r:id="rId22"/>
    <p:sldId id="291" r:id="rId23"/>
    <p:sldId id="289" r:id="rId24"/>
    <p:sldId id="290" r:id="rId2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23" autoAdjust="0"/>
    <p:restoredTop sz="94648"/>
  </p:normalViewPr>
  <p:slideViewPr>
    <p:cSldViewPr>
      <p:cViewPr varScale="1">
        <p:scale>
          <a:sx n="121" d="100"/>
          <a:sy n="121" d="100"/>
        </p:scale>
        <p:origin x="134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08.503"/>
    </inkml:context>
    <inkml:brush xml:id="br0">
      <inkml:brushProperty name="width" value="0.35" units="cm"/>
      <inkml:brushProperty name="height" value="0.35" units="cm"/>
      <inkml:brushProperty name="color" value="#FF0066"/>
    </inkml:brush>
  </inkml:definitions>
  <inkml:trace contextRef="#ctx0" brushRef="#br0">0 0 24575,'0'0'0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3:28.634"/>
    </inkml:context>
    <inkml:brush xml:id="br0">
      <inkml:brushProperty name="width" value="0.35" units="cm"/>
      <inkml:brushProperty name="height" value="0.35" units="cm"/>
      <inkml:brushProperty name="color" value="#5B2D90"/>
    </inkml:brush>
  </inkml:definitions>
  <inkml:trace contextRef="#ctx0" brushRef="#br0">0 0 24575,'0'0'0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3:31.392"/>
    </inkml:context>
    <inkml:brush xml:id="br0">
      <inkml:brushProperty name="width" value="0.35" units="cm"/>
      <inkml:brushProperty name="height" value="0.35" units="cm"/>
      <inkml:brushProperty name="color" value="#FF0066"/>
    </inkml:brush>
  </inkml:definitions>
  <inkml:trace contextRef="#ctx0" brushRef="#br0">0 1 24575,'0'0'0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3:31.393"/>
    </inkml:context>
    <inkml:brush xml:id="br0">
      <inkml:brushProperty name="width" value="0.35" units="cm"/>
      <inkml:brushProperty name="height" value="0.35" units="cm"/>
      <inkml:brushProperty name="color" value="#5B2D90"/>
    </inkml:brush>
  </inkml:definitions>
  <inkml:trace contextRef="#ctx0" brushRef="#br0">0 0 24575,'0'0'0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09.942"/>
    </inkml:context>
    <inkml:brush xml:id="br0">
      <inkml:brushProperty name="width" value="0.35" units="cm"/>
      <inkml:brushProperty name="height" value="0.35" units="cm"/>
      <inkml:brushProperty name="color" value="#FF0066"/>
    </inkml:brush>
  </inkml:definitions>
  <inkml:trace contextRef="#ctx0" brushRef="#br0">1 0 24575,'0'0'0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10.804"/>
    </inkml:context>
    <inkml:brush xml:id="br0">
      <inkml:brushProperty name="width" value="0.35" units="cm"/>
      <inkml:brushProperty name="height" value="0.35" units="cm"/>
      <inkml:brushProperty name="color" value="#FF0066"/>
    </inkml:brush>
  </inkml:definitions>
  <inkml:trace contextRef="#ctx0" brushRef="#br0">1 1 24575,'0'0'0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11.862"/>
    </inkml:context>
    <inkml:brush xml:id="br0">
      <inkml:brushProperty name="width" value="0.35" units="cm"/>
      <inkml:brushProperty name="height" value="0.35" units="cm"/>
      <inkml:brushProperty name="color" value="#FF0066"/>
    </inkml:brush>
  </inkml:definitions>
  <inkml:trace contextRef="#ctx0" brushRef="#br0">0 1 24575,'0'0'0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17.594"/>
    </inkml:context>
    <inkml:brush xml:id="br0">
      <inkml:brushProperty name="width" value="0.35" units="cm"/>
      <inkml:brushProperty name="height" value="0.35" units="cm"/>
      <inkml:brushProperty name="color" value="#5B2D90"/>
    </inkml:brush>
  </inkml:definitions>
  <inkml:trace contextRef="#ctx0" brushRef="#br0">1 0 24575,'0'0'0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19.033"/>
    </inkml:context>
    <inkml:brush xml:id="br0">
      <inkml:brushProperty name="width" value="0.35" units="cm"/>
      <inkml:brushProperty name="height" value="0.35" units="cm"/>
      <inkml:brushProperty name="color" value="#5B2D90"/>
    </inkml:brush>
  </inkml:definitions>
  <inkml:trace contextRef="#ctx0" brushRef="#br0">1 1 24575,'0'0'0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20.155"/>
    </inkml:context>
    <inkml:brush xml:id="br0">
      <inkml:brushProperty name="width" value="0.35" units="cm"/>
      <inkml:brushProperty name="height" value="0.35" units="cm"/>
      <inkml:brushProperty name="color" value="#5B2D90"/>
    </inkml:brush>
  </inkml:definitions>
  <inkml:trace contextRef="#ctx0" brushRef="#br0">1 1 24575,'0'0'0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2:21.439"/>
    </inkml:context>
    <inkml:brush xml:id="br0">
      <inkml:brushProperty name="width" value="0.35" units="cm"/>
      <inkml:brushProperty name="height" value="0.35" units="cm"/>
      <inkml:brushProperty name="color" value="#5B2D90"/>
    </inkml:brush>
  </inkml:definitions>
  <inkml:trace contextRef="#ctx0" brushRef="#br0">0 0 24575,'0'0'0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0-09-13T00:43:28.633"/>
    </inkml:context>
    <inkml:brush xml:id="br0">
      <inkml:brushProperty name="width" value="0.35" units="cm"/>
      <inkml:brushProperty name="height" value="0.35" units="cm"/>
      <inkml:brushProperty name="color" value="#FF0066"/>
    </inkml:brush>
  </inkml:definitions>
  <inkml:trace contextRef="#ctx0" brushRef="#br0">0 1 24575,'0'0'0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32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32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32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106831B-CC0B-4C2B-B265-5636281A952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8910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CCBE6E-74A3-45B2-BF03-8A6B108345F0}" type="slidenum">
              <a:rPr lang="en-US"/>
              <a:pPr/>
              <a:t>3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Generate list of the branches of chemistry:  esp. ORGANIC, inorganic, physical, analytical, biochemistry, nuclear, etc.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4B03B6-0B5F-426B-96EC-830C499481FE}" type="slidenum">
              <a:rPr lang="en-US"/>
              <a:pPr/>
              <a:t>16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Briefly mention some different separation techniques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0AB5898-4086-4AEE-9F32-6DBBBD88868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C904F1-8200-4ED4-BBA7-37F7DF2E0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3EBEA-AE0E-40AA-9ABA-F8E6649976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DE152-CBDF-41E9-B23E-1706B8D8CA9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00521F-DDC4-4E2A-89E4-082813AA7BE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E6478-1C14-4366-8A1E-6AC5C3C68F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5C3A1-EBCA-488A-8DB3-1F1C0D718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D5777-671A-44F1-9072-29C7E4F8258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FF44F-3879-40C5-8493-C9CDDEEE138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AAF9F-6911-44D4-B9E4-4E0B9DAA2C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 spd="med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BB1134-33DE-440B-9A2E-C5F84C89DC4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1FEB0A50-4161-4429-A4D6-04E99966771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ransition spd="med">
    <p:fade thruBlk="1"/>
  </p:transition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www.21food.com/userImages/sophieshl/sophieshl$111143441.jpg&amp;imgrefurl=http://www.21food.com/product/search.jsp?cat2=101802&amp;&amp;country=China&amp;h=457&amp;w=500&amp;sz=54&amp;hl=en&amp;start=668&amp;um=1&amp;usg=__ReqFdcAHM4CPzSFFrzMOU4aXuBU=&amp;tbnid=5zBbIjv-C62NQM:&amp;tbnh=119&amp;tbnw=130&amp;prev=/images?q=mixture&amp;start=666&amp;ndsp=18&amp;um=1&amp;hl=en&amp;rls=HPIB,HPIB:2006-33,HPIB:en&amp;sa=N" TargetMode="Externa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hyperlink" Target="http://images.google.com/imgres?imgurl=http://icn2.umeche.maine.edu/newnav/NewNavigator/GlossaryItems/filter%20paper%20in%20action.JPG&amp;imgrefurl=http://icn2.umeche.maine.edu/newnav/NewNavigator/GlossaryItems/&amp;h=1716&amp;w=964&amp;sz=314&amp;hl=en&amp;start=2&amp;um=1&amp;usg=__wtoCXnkS7ELv8YwxMW84d-OE6c4=&amp;tbnid=Hgto-K_mtA5sGM:&amp;tbnh=150&amp;tbnw=84&amp;prev=/images?q=filter+paper&amp;um=1&amp;hl=en&amp;rls=HPIB,HPIB:2006-33,HPIB:en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hyperlink" Target="http://images.google.com/imgres?imgurl=http://antoine.frostburg.edu/chem/senese/101/matter/images/heterogeneous.gif&amp;imgrefurl=http://antoine.frostburg.edu/chem/senese/101/matter/&amp;h=62&amp;w=98&amp;sz=3&amp;hl=en&amp;start=12&amp;um=1&amp;usg=__ULA5p0xeDnBZDZWvBjIawiWKGns=&amp;tbnid=jYAJDQx9by_m3M:&amp;tbnh=51&amp;tbnw=81&amp;prev=/images?q=heterogeneous+mixture&amp;um=1&amp;hl=en&amp;rls=HPIB,HPIB:2006-33,HPIB:en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4.jpeg"/><Relationship Id="rId2" Type="http://schemas.openxmlformats.org/officeDocument/2006/relationships/hyperlink" Target="http://images.google.com/imgres?imgurl=http://insideweightloss.info/blog/wp-content/uploads/2008/01/sugar1.jpg&amp;imgrefurl=http://www.insideweightloss.info/blog/diet-tips-%E2%80%93-all-about-sugar/&amp;h=380&amp;w=380&amp;sz=58&amp;hl=en&amp;start=77&amp;um=1&amp;usg=__v3eZvxYICMAOuIWZyHY-UUEgWis=&amp;tbnid=7PSrLzoe1MaoAM:&amp;tbnh=123&amp;tbnw=123&amp;prev=/images?q=pure+substance&amp;start=72&amp;ndsp=18&amp;um=1&amp;hl=en&amp;rls=HPIB,HPIB:2006-33,HPIB:en&amp;sa=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/imgres?imgurl=http://www.australianminesatlas.gov.au/build/images/gold1.jpg&amp;imgrefurl=http://www.australianminesatlas.gov.au/education/rock_files/gold.jsp&amp;h=335&amp;w=300&amp;sz=24&amp;hl=en&amp;start=2&amp;um=1&amp;usg=__bLgSSECZR3xvJ1-VFHcSuw5zVEU=&amp;tbnid=0-WyCOZEGhCcuM:&amp;tbnh=119&amp;tbnw=107&amp;prev=/images?q=gold&amp;um=1&amp;hl=en&amp;rls=HPIB,HPIB:2006-33,HPIB:en" TargetMode="External"/><Relationship Id="rId5" Type="http://schemas.openxmlformats.org/officeDocument/2006/relationships/image" Target="../media/image3.jpeg"/><Relationship Id="rId4" Type="http://schemas.openxmlformats.org/officeDocument/2006/relationships/hyperlink" Target="http://images.google.com/imgres?imgurl=http://www.topnews.in/files/diamond_0.jpg&amp;imgrefurl=http://www.topnews.in/regions/gujarat&amp;h=320&amp;w=362&amp;sz=65&amp;hl=en&amp;start=2&amp;um=1&amp;usg=__iSyTM4eZgoji_LkyhRbm6J4wiEs=&amp;tbnid=ztAXLoVeuvznXM:&amp;tbnh=107&amp;tbnw=121&amp;prev=/images?q=diamond&amp;um=1&amp;hl=en&amp;rls=HPIB,HPIB:2006-33,HPIB:e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2" Type="http://schemas.openxmlformats.org/officeDocument/2006/relationships/hyperlink" Target="http://images.google.com/imgres?imgurl=http://staffwww.fullcoll.edu/tmorris/elements_of_ecology/images/protein_molecule.jpg&amp;imgrefurl=http://staffwww.fullcoll.edu/tmorris/elements_of_ecology/basic_components_of_life.htm&amp;h=329&amp;w=400&amp;sz=38&amp;hl=en&amp;start=24&amp;um=1&amp;usg=___aLC9qaKXAFUCzfFKcjbsT67dlA=&amp;tbnid=HTZoQdhzk2g_bM:&amp;tbnh=102&amp;tbnw=124&amp;prev=/images?q=molecule&amp;start=18&amp;ndsp=18&amp;um=1&amp;hl=en&amp;rls=HPIB,HPIB:2006-33,HPIB:en&amp;sa=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mages.google.com/imgres?imgurl=http://upload.wikimedia.org/wikipedia/en/thumb/d/df/White_phosphrous_molecule.jpg/175px-White_phosphrous_molecule.jpg&amp;imgrefurl=http://en.wikipedia.org/wiki/Phosphorus&amp;h=163&amp;w=175&amp;sz=5&amp;hl=en&amp;start=4&amp;um=1&amp;usg=___ld6XIDb4IERL9Gu2eOCgTkbYhI=&amp;tbnid=UzSPZgd3MgboIM:&amp;tbnh=93&amp;tbnw=100&amp;prev=/images?q=phosphorus+molecule&amp;um=1&amp;hl=en&amp;rls=HPIB,HPIB:2006-33,HPIB:en" TargetMode="External"/><Relationship Id="rId5" Type="http://schemas.openxmlformats.org/officeDocument/2006/relationships/image" Target="../media/image6.jpeg"/><Relationship Id="rId4" Type="http://schemas.openxmlformats.org/officeDocument/2006/relationships/hyperlink" Target="http://images.google.com/imgres?imgurl=http://www.globalwarmingart.com/images/f/f2/Sulfuric_Acid_Molecule_VdW.png&amp;imgrefurl=http://www.globalwarmingart.com/wiki/Image:Sulfuric_Acid_Molecule_VdW_png&amp;h=315&amp;w=400&amp;sz=61&amp;hl=en&amp;start=33&amp;um=1&amp;usg=__4u1CGu_24RGHB3ZltqSN2sMGChs=&amp;tbnid=vlwAWwfBvd8FGM:&amp;tbnh=98&amp;tbnw=124&amp;prev=/images?q=molecule&amp;start=18&amp;ndsp=18&amp;um=1&amp;hl=en&amp;rls=HPIB,HPIB:2006-33,HPIB:en&amp;sa=N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images.google.com/imgres?imgurl=http://mineral.galleries.com/minerals/elements/silicon/silicon.jpg&amp;imgrefurl=http://mineral.galleries.com/minerals/elements/silicon/silicon.htm&amp;h=360&amp;w=480&amp;sz=56&amp;hl=en&amp;start=1&amp;um=1&amp;usg=__yuUGLU7IR_lezJE4Xg10BAAQr7s=&amp;tbnid=lN2uTdCdC_Pg_M:&amp;tbnh=97&amp;tbnw=129&amp;prev=/images?q=silicon&amp;um=1&amp;hl=en&amp;rls=HPIB,HPIB:2006-33,HPIB:e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hyperlink" Target="http://images.google.com/imgres?imgurl=http://www.chem.purdue.edu/gchelp/liquids/bromine.gif&amp;imgrefurl=http://www.chem.purdue.edu/gchelp/liquids/whatis.html&amp;h=228&amp;w=250&amp;sz=262&amp;hl=en&amp;start=1&amp;um=1&amp;usg=__oJhrb6_JMic3gxOfgoylka2GJ_s=&amp;tbnid=QE7-UfxW9dO2mM:&amp;tbnh=101&amp;tbnw=111&amp;prev=/images?q=bromine&amp;um=1&amp;hl=en&amp;rls=HPIB,HPIB:2006-33,HPIB:en" TargetMode="Externa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customXml" Target="../ink/ink10.xml"/><Relationship Id="rId3" Type="http://schemas.openxmlformats.org/officeDocument/2006/relationships/image" Target="../media/image11.png"/><Relationship Id="rId7" Type="http://schemas.openxmlformats.org/officeDocument/2006/relationships/customXml" Target="../ink/ink5.xml"/><Relationship Id="rId12" Type="http://schemas.openxmlformats.org/officeDocument/2006/relationships/customXml" Target="../ink/ink9.xm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4.xml"/><Relationship Id="rId6" Type="http://schemas.openxmlformats.org/officeDocument/2006/relationships/customXml" Target="../ink/ink4.xml"/><Relationship Id="rId11" Type="http://schemas.openxmlformats.org/officeDocument/2006/relationships/customXml" Target="../ink/ink8.xml"/><Relationship Id="rId5" Type="http://schemas.openxmlformats.org/officeDocument/2006/relationships/customXml" Target="../ink/ink3.xml"/><Relationship Id="rId15" Type="http://schemas.openxmlformats.org/officeDocument/2006/relationships/customXml" Target="../ink/ink12.xml"/><Relationship Id="rId10" Type="http://schemas.openxmlformats.org/officeDocument/2006/relationships/customXml" Target="../ink/ink7.xml"/><Relationship Id="rId4" Type="http://schemas.openxmlformats.org/officeDocument/2006/relationships/customXml" Target="../ink/ink2.xml"/><Relationship Id="rId9" Type="http://schemas.openxmlformats.org/officeDocument/2006/relationships/customXml" Target="../ink/ink6.xml"/><Relationship Id="rId14" Type="http://schemas.openxmlformats.org/officeDocument/2006/relationships/customXml" Target="../ink/ink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Classification of Matter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Bromfield Honors Chemistry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2954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sample of elemental matter can be broken down into simpler substances.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2590800"/>
            <a:ext cx="3419856" cy="3493008"/>
          </a:xfrm>
        </p:spPr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/>
              <a:t>B.  </a:t>
            </a:r>
            <a:r>
              <a:rPr lang="en-US" dirty="0">
                <a:solidFill>
                  <a:schemeClr val="accent3"/>
                </a:solidFill>
              </a:rPr>
              <a:t>False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771749"/>
      </p:ext>
    </p:extLst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molecule must contain two different kinds of atoms.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/>
              <a:t>B.   False</a:t>
            </a:r>
          </a:p>
        </p:txBody>
      </p:sp>
    </p:spTree>
    <p:extLst>
      <p:ext uri="{BB962C8B-B14F-4D97-AF65-F5344CB8AC3E}">
        <p14:creationId xmlns:p14="http://schemas.microsoft.com/office/powerpoint/2010/main" val="1292245750"/>
      </p:ext>
    </p:extLst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 molecule must contain two different kinds of atoms.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>
                <a:solidFill>
                  <a:schemeClr val="accent6"/>
                </a:solidFill>
              </a:rPr>
              <a:t>B.   False</a:t>
            </a:r>
          </a:p>
        </p:txBody>
      </p:sp>
    </p:spTree>
    <p:extLst>
      <p:ext uri="{BB962C8B-B14F-4D97-AF65-F5344CB8AC3E}">
        <p14:creationId xmlns:p14="http://schemas.microsoft.com/office/powerpoint/2010/main" val="3953370526"/>
      </p:ext>
    </p:extLst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2192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compound must contain (at least) 2 different kinds of atoms.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667000"/>
            <a:ext cx="6777317" cy="3508977"/>
          </a:xfrm>
        </p:spPr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/>
              <a:t>B.  False</a:t>
            </a:r>
          </a:p>
        </p:txBody>
      </p:sp>
    </p:spTree>
    <p:extLst>
      <p:ext uri="{BB962C8B-B14F-4D97-AF65-F5344CB8AC3E}">
        <p14:creationId xmlns:p14="http://schemas.microsoft.com/office/powerpoint/2010/main" val="3389370663"/>
      </p:ext>
    </p:extLst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3716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compound must contain (at least) 2 different kinds of atoms.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2819400"/>
            <a:ext cx="6777317" cy="3508977"/>
          </a:xfr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A.  True</a:t>
            </a:r>
          </a:p>
          <a:p>
            <a:r>
              <a:rPr lang="en-US" dirty="0"/>
              <a:t>B.  False</a:t>
            </a:r>
          </a:p>
        </p:txBody>
      </p:sp>
    </p:spTree>
    <p:extLst>
      <p:ext uri="{BB962C8B-B14F-4D97-AF65-F5344CB8AC3E}">
        <p14:creationId xmlns:p14="http://schemas.microsoft.com/office/powerpoint/2010/main" val="1997617282"/>
      </p:ext>
    </p:extLst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457200"/>
            <a:ext cx="7024744" cy="1143000"/>
          </a:xfrm>
        </p:spPr>
        <p:txBody>
          <a:bodyPr/>
          <a:lstStyle/>
          <a:p>
            <a:r>
              <a:rPr lang="en-US" dirty="0"/>
              <a:t>Mixture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84938"/>
            <a:ext cx="8229600" cy="4525963"/>
          </a:xfrm>
        </p:spPr>
        <p:txBody>
          <a:bodyPr/>
          <a:lstStyle/>
          <a:p>
            <a:r>
              <a:rPr lang="en-US" dirty="0"/>
              <a:t>A sample of matter containing 2 or more different pure substances, physically blended together</a:t>
            </a:r>
          </a:p>
        </p:txBody>
      </p:sp>
      <p:pic>
        <p:nvPicPr>
          <p:cNvPr id="9221" name="Picture 5" descr="Deluxe%20Mixture%20Website%20Photo%2010-20-0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19600" y="2895600"/>
            <a:ext cx="3881438" cy="3298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3" name="Picture 7" descr="sophieshl%24111143441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505200"/>
            <a:ext cx="1981200" cy="1812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609600"/>
            <a:ext cx="7024744" cy="1143000"/>
          </a:xfrm>
        </p:spPr>
        <p:txBody>
          <a:bodyPr/>
          <a:lstStyle/>
          <a:p>
            <a:r>
              <a:rPr lang="en-US" dirty="0"/>
              <a:t>Mixture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1828800"/>
            <a:ext cx="6777317" cy="3508977"/>
          </a:xfrm>
        </p:spPr>
        <p:txBody>
          <a:bodyPr/>
          <a:lstStyle/>
          <a:p>
            <a:r>
              <a:rPr lang="en-US" dirty="0"/>
              <a:t>The components can be separated by physical means</a:t>
            </a:r>
          </a:p>
        </p:txBody>
      </p:sp>
      <p:pic>
        <p:nvPicPr>
          <p:cNvPr id="5125" name="Picture 5" descr="DistIltionFract5_3930-20_M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743200"/>
            <a:ext cx="29432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7" name="Picture 7" descr="filter%2520paper%2520in%2520action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800" y="1243012"/>
            <a:ext cx="108267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01_1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524228"/>
            <a:ext cx="5257800" cy="2420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980375" y="533400"/>
            <a:ext cx="7024744" cy="1143000"/>
          </a:xfrm>
        </p:spPr>
        <p:txBody>
          <a:bodyPr/>
          <a:lstStyle/>
          <a:p>
            <a:r>
              <a:rPr lang="en-US" dirty="0"/>
              <a:t>2 categories of mixtures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4572000" cy="4530725"/>
          </a:xfrm>
        </p:spPr>
        <p:txBody>
          <a:bodyPr/>
          <a:lstStyle/>
          <a:p>
            <a:r>
              <a:rPr lang="en-US" dirty="0"/>
              <a:t>Homogeneous</a:t>
            </a:r>
          </a:p>
          <a:p>
            <a:pPr lvl="1"/>
            <a:r>
              <a:rPr lang="en-US" dirty="0"/>
              <a:t>Components are uniformly distributed</a:t>
            </a:r>
          </a:p>
          <a:p>
            <a:pPr lvl="1"/>
            <a:r>
              <a:rPr lang="en-US" dirty="0"/>
              <a:t>Aka solution</a:t>
            </a:r>
          </a:p>
          <a:p>
            <a:pPr lvl="2"/>
            <a:r>
              <a:rPr lang="en-US" dirty="0"/>
              <a:t>May be in solid, liquid, or gas phase</a:t>
            </a:r>
          </a:p>
          <a:p>
            <a:pPr lvl="2"/>
            <a:r>
              <a:rPr lang="en-US" dirty="0"/>
              <a:t>Alloy—homogeneous mixture of metals</a:t>
            </a:r>
          </a:p>
        </p:txBody>
      </p:sp>
      <p:pic>
        <p:nvPicPr>
          <p:cNvPr id="24584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276600"/>
            <a:ext cx="19812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2 categories of mixtures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1043492" y="2323652"/>
            <a:ext cx="3187989" cy="3508977"/>
          </a:xfrm>
        </p:spPr>
        <p:txBody>
          <a:bodyPr/>
          <a:lstStyle/>
          <a:p>
            <a:r>
              <a:rPr lang="en-US" dirty="0"/>
              <a:t>Heterogeneous</a:t>
            </a:r>
          </a:p>
          <a:p>
            <a:pPr lvl="1"/>
            <a:r>
              <a:rPr lang="en-US" dirty="0"/>
              <a:t>Components are non-uniformly distributed</a:t>
            </a:r>
          </a:p>
        </p:txBody>
      </p:sp>
      <p:pic>
        <p:nvPicPr>
          <p:cNvPr id="22533" name="Picture 5" descr="heterogeneous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4047652"/>
            <a:ext cx="2214563" cy="1393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6136" y="2209800"/>
            <a:ext cx="2504768" cy="25347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021528" y="685800"/>
            <a:ext cx="7024744" cy="1143000"/>
          </a:xfrm>
        </p:spPr>
        <p:txBody>
          <a:bodyPr/>
          <a:lstStyle/>
          <a:p>
            <a:r>
              <a:rPr lang="en-US" dirty="0"/>
              <a:t>2 categories of mixtures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981200"/>
            <a:ext cx="6777317" cy="3508977"/>
          </a:xfrm>
        </p:spPr>
        <p:txBody>
          <a:bodyPr/>
          <a:lstStyle/>
          <a:p>
            <a:r>
              <a:rPr lang="en-US" dirty="0"/>
              <a:t>Heterogeneous</a:t>
            </a:r>
          </a:p>
          <a:p>
            <a:pPr lvl="1"/>
            <a:r>
              <a:rPr lang="en-US" dirty="0"/>
              <a:t>Components are non-uniformly distributed</a:t>
            </a:r>
          </a:p>
          <a:p>
            <a:pPr lvl="2"/>
            <a:r>
              <a:rPr lang="en-US" dirty="0"/>
              <a:t>Ratios of components may vary throughout</a:t>
            </a:r>
          </a:p>
          <a:p>
            <a:pPr lvl="2"/>
            <a:r>
              <a:rPr lang="en-US" dirty="0"/>
              <a:t>May observe distinct phases or an interface</a:t>
            </a:r>
          </a:p>
        </p:txBody>
      </p:sp>
      <p:pic>
        <p:nvPicPr>
          <p:cNvPr id="23557" name="Picture 5" descr="Huidong_Red_Granit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733800"/>
            <a:ext cx="2667000" cy="2667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762000"/>
            <a:ext cx="7024744" cy="1143000"/>
          </a:xfrm>
        </p:spPr>
        <p:txBody>
          <a:bodyPr/>
          <a:lstStyle/>
          <a:p>
            <a:r>
              <a:rPr lang="en-US" dirty="0"/>
              <a:t>Chemistry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43492" y="2323652"/>
            <a:ext cx="7186108" cy="3508977"/>
          </a:xfrm>
        </p:spPr>
        <p:txBody>
          <a:bodyPr/>
          <a:lstStyle/>
          <a:p>
            <a:r>
              <a:rPr lang="en-US" dirty="0"/>
              <a:t>The study of the composition of substances and the changes they undergo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685800"/>
            <a:ext cx="7643812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What types of matter are shown?</a:t>
            </a:r>
          </a:p>
        </p:txBody>
      </p:sp>
      <p:pic>
        <p:nvPicPr>
          <p:cNvPr id="276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1981200"/>
            <a:ext cx="2001426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1918" y="2008239"/>
            <a:ext cx="1880882" cy="1814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5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6285" y="4224338"/>
            <a:ext cx="2063954" cy="1849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7" name="Picture 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139" y="4247694"/>
            <a:ext cx="1913796" cy="18263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19200" y="22098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4400" y="2209800"/>
            <a:ext cx="338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88477" y="4572000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9266" y="4557252"/>
            <a:ext cx="3513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532277632"/>
      </p:ext>
    </p:extLst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picture shows a mixture of two compounds.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/>
              <a:t>B.  False</a:t>
            </a: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590800"/>
            <a:ext cx="25908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5039263"/>
      </p:ext>
    </p:extLst>
  </p:cSld>
  <p:clrMapOvr>
    <a:masterClrMapping/>
  </p:clrMapOvr>
  <p:transition spd="med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The picture shows a mixture of two compounds.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/>
              <a:t>B.  </a:t>
            </a:r>
            <a:r>
              <a:rPr lang="en-US" dirty="0">
                <a:solidFill>
                  <a:schemeClr val="accent6"/>
                </a:solidFill>
              </a:rPr>
              <a:t>False</a:t>
            </a:r>
          </a:p>
        </p:txBody>
      </p:sp>
      <p:pic>
        <p:nvPicPr>
          <p:cNvPr id="614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90800"/>
            <a:ext cx="259080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95617948"/>
      </p:ext>
    </p:extLst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2954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picture illustrates a heterogeneous mixture in the solid phase.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2667000"/>
            <a:ext cx="3419856" cy="3493008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/>
              <a:t>B.  False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819400"/>
            <a:ext cx="3048000" cy="3210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15710599"/>
      </p:ext>
    </p:extLst>
  </p:cSld>
  <p:clrMapOvr>
    <a:masterClrMapping/>
  </p:clrMapOvr>
  <p:transition spd="med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29540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The picture illustrates a heterogeneous mixture in the solid phase.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2667000"/>
            <a:ext cx="3419856" cy="3493008"/>
          </a:xfrm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6"/>
                </a:solidFill>
              </a:rPr>
              <a:t>A.  True</a:t>
            </a:r>
          </a:p>
          <a:p>
            <a:r>
              <a:rPr lang="en-US" dirty="0"/>
              <a:t>B.  False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81171" y="2667000"/>
            <a:ext cx="2286000" cy="24081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71072381"/>
      </p:ext>
    </p:extLst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Chemistry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study of the composition of substances and the changes they undergo</a:t>
            </a:r>
          </a:p>
          <a:p>
            <a:r>
              <a:rPr lang="en-US"/>
              <a:t>Many different “branches” of chemistry</a:t>
            </a:r>
          </a:p>
          <a:p>
            <a:endParaRPr lang="en-US"/>
          </a:p>
        </p:txBody>
      </p:sp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Chemistry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study of the composition of substances and the changes they undergo</a:t>
            </a:r>
          </a:p>
          <a:p>
            <a:r>
              <a:rPr lang="en-US"/>
              <a:t>Many different “branches” of chemistry</a:t>
            </a:r>
          </a:p>
          <a:p>
            <a:r>
              <a:rPr lang="en-US"/>
              <a:t>All matter has a chemical basis</a:t>
            </a:r>
          </a:p>
          <a:p>
            <a:pPr lvl="1"/>
            <a:r>
              <a:rPr lang="en-US"/>
              <a:t>Matter = anything that has mass and volume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998838" y="609600"/>
            <a:ext cx="7024744" cy="1143000"/>
          </a:xfrm>
        </p:spPr>
        <p:txBody>
          <a:bodyPr/>
          <a:lstStyle/>
          <a:p>
            <a:r>
              <a:rPr lang="en-US" dirty="0"/>
              <a:t>Substance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862873"/>
            <a:ext cx="8229600" cy="3852128"/>
          </a:xfrm>
        </p:spPr>
        <p:txBody>
          <a:bodyPr/>
          <a:lstStyle/>
          <a:p>
            <a:r>
              <a:rPr lang="en-US" dirty="0"/>
              <a:t>A particular kind of matter with a uniform and constant composition</a:t>
            </a:r>
          </a:p>
        </p:txBody>
      </p:sp>
      <p:pic>
        <p:nvPicPr>
          <p:cNvPr id="8197" name="Picture 5" descr="sugar1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212" y="2819765"/>
            <a:ext cx="1171575" cy="1171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9" name="Picture 7" descr="diamond_0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21906" y="2895966"/>
            <a:ext cx="1152525" cy="101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gold1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2760319"/>
            <a:ext cx="1370013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1143000" y="4500929"/>
            <a:ext cx="68804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Can be represented by a single chemical formula</a:t>
            </a:r>
          </a:p>
          <a:p>
            <a:r>
              <a:rPr lang="en-US" sz="2400" dirty="0"/>
              <a:t>“pure”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84F0126-C63F-564D-8D4A-DEC31EC30556}"/>
              </a:ext>
            </a:extLst>
          </p:cNvPr>
          <p:cNvSpPr txBox="1"/>
          <p:nvPr/>
        </p:nvSpPr>
        <p:spPr>
          <a:xfrm>
            <a:off x="3505200" y="51816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</a:t>
            </a:r>
            <a:r>
              <a:rPr lang="en-US" baseline="-25000" dirty="0"/>
              <a:t>2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D0DC2F5-74E4-0C44-B048-BDB74F20DB9E}"/>
              </a:ext>
            </a:extLst>
          </p:cNvPr>
          <p:cNvSpPr txBox="1"/>
          <p:nvPr/>
        </p:nvSpPr>
        <p:spPr>
          <a:xfrm>
            <a:off x="6652632" y="4061468"/>
            <a:ext cx="11959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</a:t>
            </a:r>
            <a:r>
              <a:rPr lang="en-US" baseline="-25000" dirty="0"/>
              <a:t>12</a:t>
            </a:r>
            <a:r>
              <a:rPr lang="en-US" dirty="0"/>
              <a:t>H</a:t>
            </a:r>
            <a:r>
              <a:rPr lang="en-US" baseline="-25000" dirty="0"/>
              <a:t>22</a:t>
            </a:r>
            <a:r>
              <a:rPr lang="en-US" dirty="0"/>
              <a:t>O</a:t>
            </a:r>
            <a:r>
              <a:rPr lang="en-US" baseline="-25000" dirty="0"/>
              <a:t>11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8FD748-A0CC-604D-9DCF-1B82A6D9F039}"/>
              </a:ext>
            </a:extLst>
          </p:cNvPr>
          <p:cNvSpPr txBox="1"/>
          <p:nvPr/>
        </p:nvSpPr>
        <p:spPr>
          <a:xfrm>
            <a:off x="765441" y="3337653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Au</a:t>
            </a:r>
          </a:p>
        </p:txBody>
      </p:sp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Molecules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078127" y="1979311"/>
            <a:ext cx="6777317" cy="3508977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/>
          </a:p>
          <a:p>
            <a:r>
              <a:rPr lang="en-US" dirty="0"/>
              <a:t>Clusters of atoms behaving as a unit because they are chemically joined</a:t>
            </a:r>
          </a:p>
        </p:txBody>
      </p:sp>
      <p:pic>
        <p:nvPicPr>
          <p:cNvPr id="13317" name="Picture 5" descr="protein_molecul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3733800"/>
            <a:ext cx="118110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19" name="Picture 7" descr="Sulfuric_Acid_Molecule_VdW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7692" y="4462462"/>
            <a:ext cx="11811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321" name="Picture 9" descr="175px-White_phosphrous_molecule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953000"/>
            <a:ext cx="952500" cy="8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Two classes of pure substances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043493" y="2323652"/>
            <a:ext cx="6271708" cy="3508977"/>
          </a:xfrm>
        </p:spPr>
        <p:txBody>
          <a:bodyPr/>
          <a:lstStyle/>
          <a:p>
            <a:r>
              <a:rPr lang="en-US" dirty="0"/>
              <a:t>Element </a:t>
            </a:r>
          </a:p>
          <a:p>
            <a:pPr lvl="1"/>
            <a:r>
              <a:rPr lang="en-US" dirty="0"/>
              <a:t> pure substance containing only 1 type of atom</a:t>
            </a:r>
          </a:p>
          <a:p>
            <a:pPr lvl="1"/>
            <a:r>
              <a:rPr lang="en-US" dirty="0"/>
              <a:t>Can’t be broken down into simpler substances</a:t>
            </a:r>
          </a:p>
          <a:p>
            <a:pPr lvl="2"/>
            <a:r>
              <a:rPr lang="en-US" dirty="0"/>
              <a:t>About 100 different elements</a:t>
            </a:r>
          </a:p>
          <a:p>
            <a:pPr lvl="3"/>
            <a:r>
              <a:rPr lang="en-US" dirty="0"/>
              <a:t>~90 elements occur naturally</a:t>
            </a:r>
          </a:p>
        </p:txBody>
      </p:sp>
      <p:pic>
        <p:nvPicPr>
          <p:cNvPr id="10247" name="Picture 7" descr="silicon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5329238"/>
            <a:ext cx="1228725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9" name="Picture 9" descr="bromine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6862" y="1143000"/>
            <a:ext cx="1057275" cy="962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51" name="Picture 11" descr="Chlorine_gas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419600"/>
            <a:ext cx="1701800" cy="1833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838200"/>
            <a:ext cx="741471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Two classes of pure substances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sz="quarter" idx="13"/>
          </p:nvPr>
        </p:nvSpPr>
        <p:spPr>
          <a:xfrm>
            <a:off x="1042416" y="2313432"/>
            <a:ext cx="4139184" cy="3493008"/>
          </a:xfrm>
        </p:spPr>
        <p:txBody>
          <a:bodyPr>
            <a:normAutofit/>
          </a:bodyPr>
          <a:lstStyle/>
          <a:p>
            <a:r>
              <a:rPr lang="en-US" dirty="0"/>
              <a:t>Compound </a:t>
            </a:r>
          </a:p>
          <a:p>
            <a:pPr lvl="1"/>
            <a:r>
              <a:rPr lang="en-US" dirty="0"/>
              <a:t> pure substance containing only 1 type of molecule</a:t>
            </a:r>
          </a:p>
          <a:p>
            <a:pPr lvl="2"/>
            <a:r>
              <a:rPr lang="en-US" dirty="0"/>
              <a:t>The molecules </a:t>
            </a:r>
            <a:r>
              <a:rPr lang="en-US" i="1" dirty="0"/>
              <a:t>must</a:t>
            </a:r>
            <a:r>
              <a:rPr lang="en-US" dirty="0"/>
              <a:t> contain 2 or more different kinds of atoms</a:t>
            </a:r>
          </a:p>
          <a:p>
            <a:pPr lvl="1"/>
            <a:r>
              <a:rPr lang="en-US" dirty="0"/>
              <a:t>Can be broken down into simpler substances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A32AFAB3-8235-6B49-9706-AADE1ECAB17E}"/>
                  </a:ext>
                </a:extLst>
              </p14:cNvPr>
              <p14:cNvContentPartPr/>
              <p14:nvPr/>
            </p14:nvContentPartPr>
            <p14:xfrm>
              <a:off x="6090211" y="2818860"/>
              <a:ext cx="360" cy="36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A32AFAB3-8235-6B49-9706-AADE1ECAB17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27211" y="275586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E85F28F2-94EB-D542-AAE8-736B8A8D2BDE}"/>
                  </a:ext>
                </a:extLst>
              </p14:cNvPr>
              <p14:cNvContentPartPr/>
              <p14:nvPr/>
            </p14:nvContentPartPr>
            <p14:xfrm>
              <a:off x="7924800" y="3581400"/>
              <a:ext cx="360" cy="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E85F28F2-94EB-D542-AAE8-736B8A8D2BD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862160" y="351840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0A975ADE-5F6F-CF40-BA1B-D1F18CB8D9F2}"/>
                  </a:ext>
                </a:extLst>
              </p14:cNvPr>
              <p14:cNvContentPartPr/>
              <p14:nvPr/>
            </p14:nvContentPartPr>
            <p14:xfrm>
              <a:off x="6090571" y="3657600"/>
              <a:ext cx="360" cy="36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0A975ADE-5F6F-CF40-BA1B-D1F18CB8D9F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027931" y="359496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D02E5388-04D3-DB46-90A4-EB53FD3C2B6E}"/>
                  </a:ext>
                </a:extLst>
              </p14:cNvPr>
              <p14:cNvContentPartPr/>
              <p14:nvPr/>
            </p14:nvContentPartPr>
            <p14:xfrm>
              <a:off x="7114382" y="3065582"/>
              <a:ext cx="360" cy="36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D02E5388-04D3-DB46-90A4-EB53FD3C2B6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051382" y="3002942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7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49D1A73-F157-414F-8E64-BB9E07A4BBC9}"/>
                  </a:ext>
                </a:extLst>
              </p14:cNvPr>
              <p14:cNvContentPartPr/>
              <p14:nvPr/>
            </p14:nvContentPartPr>
            <p14:xfrm>
              <a:off x="6226804" y="2743200"/>
              <a:ext cx="360" cy="36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49D1A73-F157-414F-8E64-BB9E07A4BBC9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164164" y="268020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9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714EE269-9E17-1146-8094-2094C30E0B64}"/>
                  </a:ext>
                </a:extLst>
              </p14:cNvPr>
              <p14:cNvContentPartPr/>
              <p14:nvPr/>
            </p14:nvContentPartPr>
            <p14:xfrm>
              <a:off x="6226324" y="3733800"/>
              <a:ext cx="360" cy="36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714EE269-9E17-1146-8094-2094C30E0B64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163684" y="367116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8" name="Ink 7">
                <a:extLst>
                  <a:ext uri="{FF2B5EF4-FFF2-40B4-BE49-F238E27FC236}">
                    <a16:creationId xmlns:a16="http://schemas.microsoft.com/office/drawing/2014/main" id="{A9AC9669-B054-404B-9238-EA641C327963}"/>
                  </a:ext>
                </a:extLst>
              </p14:cNvPr>
              <p14:cNvContentPartPr/>
              <p14:nvPr/>
            </p14:nvContentPartPr>
            <p14:xfrm>
              <a:off x="8001000" y="3428640"/>
              <a:ext cx="360" cy="360"/>
            </p14:xfrm>
          </p:contentPart>
        </mc:Choice>
        <mc:Fallback>
          <p:pic>
            <p:nvPicPr>
              <p:cNvPr id="8" name="Ink 7">
                <a:extLst>
                  <a:ext uri="{FF2B5EF4-FFF2-40B4-BE49-F238E27FC236}">
                    <a16:creationId xmlns:a16="http://schemas.microsoft.com/office/drawing/2014/main" id="{A9AC9669-B054-404B-9238-EA641C327963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938360" y="336600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2C7038CC-7971-4645-958E-21E9C3AC2A82}"/>
                  </a:ext>
                </a:extLst>
              </p14:cNvPr>
              <p14:cNvContentPartPr/>
              <p14:nvPr/>
            </p14:nvContentPartPr>
            <p14:xfrm>
              <a:off x="7239662" y="3103382"/>
              <a:ext cx="360" cy="36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2C7038CC-7971-4645-958E-21E9C3AC2A82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176662" y="3040382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53431EFF-B593-3441-94B6-8C690ED1646F}"/>
                  </a:ext>
                </a:extLst>
              </p14:cNvPr>
              <p14:cNvContentPartPr/>
              <p14:nvPr/>
            </p14:nvContentPartPr>
            <p14:xfrm>
              <a:off x="6934225" y="4267200"/>
              <a:ext cx="360" cy="360"/>
            </p14:xfrm>
          </p:contentPart>
        </mc:Choice>
        <mc:Fallback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53431EFF-B593-3441-94B6-8C690ED1646F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871225" y="420456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15" name="Ink 14">
                <a:extLst>
                  <a:ext uri="{FF2B5EF4-FFF2-40B4-BE49-F238E27FC236}">
                    <a16:creationId xmlns:a16="http://schemas.microsoft.com/office/drawing/2014/main" id="{F4A2B275-A5CD-8A49-A26E-4A2213C54C55}"/>
                  </a:ext>
                </a:extLst>
              </p14:cNvPr>
              <p14:cNvContentPartPr/>
              <p14:nvPr/>
            </p14:nvContentPartPr>
            <p14:xfrm>
              <a:off x="7059505" y="4305000"/>
              <a:ext cx="360" cy="360"/>
            </p14:xfrm>
          </p:contentPart>
        </mc:Choice>
        <mc:Fallback>
          <p:pic>
            <p:nvPicPr>
              <p:cNvPr id="15" name="Ink 14">
                <a:extLst>
                  <a:ext uri="{FF2B5EF4-FFF2-40B4-BE49-F238E27FC236}">
                    <a16:creationId xmlns:a16="http://schemas.microsoft.com/office/drawing/2014/main" id="{F4A2B275-A5CD-8A49-A26E-4A2213C54C55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6996505" y="4242000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16" name="Ink 15">
                <a:extLst>
                  <a:ext uri="{FF2B5EF4-FFF2-40B4-BE49-F238E27FC236}">
                    <a16:creationId xmlns:a16="http://schemas.microsoft.com/office/drawing/2014/main" id="{33977916-2FDE-4645-AC2F-38C7907A93CE}"/>
                  </a:ext>
                </a:extLst>
              </p14:cNvPr>
              <p14:cNvContentPartPr/>
              <p14:nvPr/>
            </p14:nvContentPartPr>
            <p14:xfrm>
              <a:off x="7620000" y="2496935"/>
              <a:ext cx="360" cy="360"/>
            </p14:xfrm>
          </p:contentPart>
        </mc:Choice>
        <mc:Fallback>
          <p:pic>
            <p:nvPicPr>
              <p:cNvPr id="16" name="Ink 15">
                <a:extLst>
                  <a:ext uri="{FF2B5EF4-FFF2-40B4-BE49-F238E27FC236}">
                    <a16:creationId xmlns:a16="http://schemas.microsoft.com/office/drawing/2014/main" id="{33977916-2FDE-4645-AC2F-38C7907A93C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557000" y="2434295"/>
                <a:ext cx="126000" cy="12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17" name="Ink 16">
                <a:extLst>
                  <a:ext uri="{FF2B5EF4-FFF2-40B4-BE49-F238E27FC236}">
                    <a16:creationId xmlns:a16="http://schemas.microsoft.com/office/drawing/2014/main" id="{DE87738C-95B3-D849-A3FA-B7B797EF529E}"/>
                  </a:ext>
                </a:extLst>
              </p14:cNvPr>
              <p14:cNvContentPartPr/>
              <p14:nvPr/>
            </p14:nvContentPartPr>
            <p14:xfrm>
              <a:off x="7745280" y="2534735"/>
              <a:ext cx="360" cy="360"/>
            </p14:xfrm>
          </p:contentPart>
        </mc:Choice>
        <mc:Fallback>
          <p:pic>
            <p:nvPicPr>
              <p:cNvPr id="17" name="Ink 16">
                <a:extLst>
                  <a:ext uri="{FF2B5EF4-FFF2-40B4-BE49-F238E27FC236}">
                    <a16:creationId xmlns:a16="http://schemas.microsoft.com/office/drawing/2014/main" id="{DE87738C-95B3-D849-A3FA-B7B797EF529E}"/>
                  </a:ext>
                </a:extLst>
              </p:cNvPr>
              <p:cNvPicPr/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7682280" y="2471735"/>
                <a:ext cx="126000" cy="1260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141665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A sample of elemental matter can be broken down into simpler substances.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066800" y="2743200"/>
            <a:ext cx="3419856" cy="3493008"/>
          </a:xfrm>
        </p:spPr>
        <p:txBody>
          <a:bodyPr/>
          <a:lstStyle/>
          <a:p>
            <a:r>
              <a:rPr lang="en-US" dirty="0"/>
              <a:t>A.  True</a:t>
            </a:r>
          </a:p>
          <a:p>
            <a:r>
              <a:rPr lang="en-US" dirty="0"/>
              <a:t>B.  False</a:t>
            </a: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2559650"/>
            <a:ext cx="4460670" cy="3318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67493601"/>
      </p:ext>
    </p:extLst>
  </p:cSld>
  <p:clrMapOvr>
    <a:masterClrMapping/>
  </p:clrMapOvr>
  <p:transition spd="med">
    <p:fade thruBlk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529</TotalTime>
  <Words>476</Words>
  <Application>Microsoft Macintosh PowerPoint</Application>
  <PresentationFormat>On-screen Show (4:3)</PresentationFormat>
  <Paragraphs>90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Century Gothic</vt:lpstr>
      <vt:lpstr>Wingdings</vt:lpstr>
      <vt:lpstr>Wingdings 2</vt:lpstr>
      <vt:lpstr>Austin</vt:lpstr>
      <vt:lpstr>Classification of Matter</vt:lpstr>
      <vt:lpstr>Chemistry</vt:lpstr>
      <vt:lpstr>Chemistry</vt:lpstr>
      <vt:lpstr>Chemistry</vt:lpstr>
      <vt:lpstr>Substance</vt:lpstr>
      <vt:lpstr>Molecules</vt:lpstr>
      <vt:lpstr>Two classes of pure substances</vt:lpstr>
      <vt:lpstr>Two classes of pure substances</vt:lpstr>
      <vt:lpstr>A sample of elemental matter can be broken down into simpler substances.</vt:lpstr>
      <vt:lpstr>A sample of elemental matter can be broken down into simpler substances.</vt:lpstr>
      <vt:lpstr>A molecule must contain two different kinds of atoms.</vt:lpstr>
      <vt:lpstr>A molecule must contain two different kinds of atoms.</vt:lpstr>
      <vt:lpstr>A compound must contain (at least) 2 different kinds of atoms.</vt:lpstr>
      <vt:lpstr>A compound must contain (at least) 2 different kinds of atoms.</vt:lpstr>
      <vt:lpstr>Mixture</vt:lpstr>
      <vt:lpstr>Mixture</vt:lpstr>
      <vt:lpstr>2 categories of mixtures</vt:lpstr>
      <vt:lpstr>2 categories of mixtures</vt:lpstr>
      <vt:lpstr>2 categories of mixtures</vt:lpstr>
      <vt:lpstr>What types of matter are shown?</vt:lpstr>
      <vt:lpstr>The picture shows a mixture of two compounds.</vt:lpstr>
      <vt:lpstr>The picture shows a mixture of two compounds.</vt:lpstr>
      <vt:lpstr>The picture illustrates a heterogeneous mixture in the solid phase.</vt:lpstr>
      <vt:lpstr>The picture illustrates a heterogeneous mixture in the solid phase.</vt:lpstr>
    </vt:vector>
  </TitlesOfParts>
  <Company>The Bromfield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Classification of Matter</dc:title>
  <dc:creator>Kristen Vanderveen</dc:creator>
  <cp:lastModifiedBy>Kristen Vanderveen</cp:lastModifiedBy>
  <cp:revision>17</cp:revision>
  <dcterms:created xsi:type="dcterms:W3CDTF">2008-09-10T23:33:49Z</dcterms:created>
  <dcterms:modified xsi:type="dcterms:W3CDTF">2020-09-13T00:44:19Z</dcterms:modified>
</cp:coreProperties>
</file>