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6" r:id="rId2"/>
    <p:sldId id="286" r:id="rId3"/>
    <p:sldId id="287" r:id="rId4"/>
    <p:sldId id="274" r:id="rId5"/>
    <p:sldId id="275" r:id="rId6"/>
    <p:sldId id="288" r:id="rId7"/>
    <p:sldId id="277" r:id="rId8"/>
    <p:sldId id="278" r:id="rId9"/>
    <p:sldId id="279" r:id="rId10"/>
    <p:sldId id="289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2"/>
  </p:normalViewPr>
  <p:slideViewPr>
    <p:cSldViewPr>
      <p:cViewPr varScale="1">
        <p:scale>
          <a:sx n="111" d="100"/>
          <a:sy n="111" d="100"/>
        </p:scale>
        <p:origin x="4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FDB6278-5A89-CC45-B9C9-4391C48A1C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4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BC6244-25AD-B549-AED8-49C4D9825E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13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BC6244-25AD-B549-AED8-49C4D9825E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03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BC6244-25AD-B549-AED8-49C4D9825E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29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BC6244-25AD-B549-AED8-49C4D9825E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68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BC6244-25AD-B549-AED8-49C4D9825E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5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BC6244-25AD-B549-AED8-49C4D9825E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77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8E1CE6C-1C67-7F4F-80BF-B74FB53397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68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BD05BD4-DAE6-4748-9767-2AC3C9B1C2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0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939FBDE-366E-644A-A4E6-7065C13836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2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B50AEE5-5636-8D4D-A952-34F0F6AA3C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56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F342498-5D36-544A-89EE-35B2AEF1AE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47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8E52F5C-2078-8A44-93C1-D07633C7F3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87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8E7A037-17F6-1A40-9429-95CC3D293B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88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7BF402-4017-C849-9605-59B1119A15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16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A7C58-C8DC-8B42-84E2-CC513CB2D1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02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65C3E83-B66F-654D-A11D-9E494F74E7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6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4BC6244-25AD-B549-AED8-49C4D9825E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3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7703BD8-468E-2A44-93AF-B78FADFF73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6440" y="2226503"/>
            <a:ext cx="6601160" cy="2550877"/>
          </a:xfrm>
        </p:spPr>
        <p:txBody>
          <a:bodyPr/>
          <a:lstStyle/>
          <a:p>
            <a:r>
              <a:rPr lang="en-US" altLang="en-US" dirty="0"/>
              <a:t>Converting between mass, moles and particles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70406B1-AEB2-DD44-9E6E-0E65EF1BFD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Dr V’s Chemistry webcasts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34AA551-F78D-914F-9751-D005A0B4A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Problem #4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E6F919D-C580-A543-B470-8E68843359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7136618" cy="709865"/>
          </a:xfrm>
        </p:spPr>
        <p:txBody>
          <a:bodyPr/>
          <a:lstStyle/>
          <a:p>
            <a:r>
              <a:rPr lang="en-US" altLang="en-US" dirty="0"/>
              <a:t>How many nitrogen molecules are present in a 59 g sample of nitrogen?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B82576-34C6-8440-A9C4-6ED40AA9DD8D}"/>
                  </a:ext>
                </a:extLst>
              </p:cNvPr>
              <p:cNvSpPr txBox="1"/>
              <p:nvPr/>
            </p:nvSpPr>
            <p:spPr>
              <a:xfrm>
                <a:off x="762000" y="3453269"/>
                <a:ext cx="2657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𝑚𝑜𝑙𝑒𝑐𝑢𝑙𝑒𝑠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B82576-34C6-8440-A9C4-6ED40AA9D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53269"/>
                <a:ext cx="2657459" cy="276999"/>
              </a:xfrm>
              <a:prstGeom prst="rect">
                <a:avLst/>
              </a:prstGeom>
              <a:blipFill>
                <a:blip r:embed="rId2"/>
                <a:stretch>
                  <a:fillRect l="-95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E996EE-1AED-2541-9487-9A55AC5D3815}"/>
                  </a:ext>
                </a:extLst>
              </p:cNvPr>
              <p:cNvSpPr txBox="1"/>
              <p:nvPr/>
            </p:nvSpPr>
            <p:spPr>
              <a:xfrm>
                <a:off x="3502103" y="3405869"/>
                <a:ext cx="1129284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28.01 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E996EE-1AED-2541-9487-9A55AC5D3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03" y="3405869"/>
                <a:ext cx="1129284" cy="574516"/>
              </a:xfrm>
              <a:prstGeom prst="rect">
                <a:avLst/>
              </a:prstGeom>
              <a:blipFill>
                <a:blip r:embed="rId3"/>
                <a:stretch>
                  <a:fillRect l="-4494" t="-652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1B461-B5A3-C44A-9C9D-1B1A203E186F}"/>
                  </a:ext>
                </a:extLst>
              </p:cNvPr>
              <p:cNvSpPr txBox="1"/>
              <p:nvPr/>
            </p:nvSpPr>
            <p:spPr>
              <a:xfrm>
                <a:off x="4757864" y="3420272"/>
                <a:ext cx="2720745" cy="601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6.022 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𝑚𝑜𝑙𝑒𝑐𝑢𝑙𝑒𝑠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1B461-B5A3-C44A-9C9D-1B1A203E1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64" y="3420272"/>
                <a:ext cx="2720745" cy="601127"/>
              </a:xfrm>
              <a:prstGeom prst="rect">
                <a:avLst/>
              </a:prstGeom>
              <a:blipFill>
                <a:blip r:embed="rId4"/>
                <a:stretch>
                  <a:fillRect l="-1395" t="-204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0FA51F-2C25-384A-8450-3C718A4049D5}"/>
              </a:ext>
            </a:extLst>
          </p:cNvPr>
          <p:cNvCxnSpPr>
            <a:cxnSpLocks/>
          </p:cNvCxnSpPr>
          <p:nvPr/>
        </p:nvCxnSpPr>
        <p:spPr>
          <a:xfrm flipV="1">
            <a:off x="2819400" y="3453270"/>
            <a:ext cx="600059" cy="35130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100B5A-5578-3348-8F9B-C45AACDD7AB0}"/>
              </a:ext>
            </a:extLst>
          </p:cNvPr>
          <p:cNvCxnSpPr>
            <a:cxnSpLocks/>
          </p:cNvCxnSpPr>
          <p:nvPr/>
        </p:nvCxnSpPr>
        <p:spPr>
          <a:xfrm flipV="1">
            <a:off x="4066745" y="3800922"/>
            <a:ext cx="505255" cy="25038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B80C4A-14F0-E34C-8B9F-79CDAC90B68E}"/>
              </a:ext>
            </a:extLst>
          </p:cNvPr>
          <p:cNvCxnSpPr>
            <a:cxnSpLocks/>
          </p:cNvCxnSpPr>
          <p:nvPr/>
        </p:nvCxnSpPr>
        <p:spPr>
          <a:xfrm flipV="1">
            <a:off x="3875831" y="3464896"/>
            <a:ext cx="696169" cy="149952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D0D3F-2E7A-F146-9BB5-61D2F63DE3EC}"/>
              </a:ext>
            </a:extLst>
          </p:cNvPr>
          <p:cNvCxnSpPr>
            <a:cxnSpLocks/>
          </p:cNvCxnSpPr>
          <p:nvPr/>
        </p:nvCxnSpPr>
        <p:spPr>
          <a:xfrm flipV="1">
            <a:off x="5867400" y="3803216"/>
            <a:ext cx="685800" cy="206081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55011A-1EE4-5D45-9D24-A0C29C71E224}"/>
              </a:ext>
            </a:extLst>
          </p:cNvPr>
          <p:cNvSpPr txBox="1"/>
          <p:nvPr/>
        </p:nvSpPr>
        <p:spPr>
          <a:xfrm>
            <a:off x="2344276" y="4146454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1.3 x 10</a:t>
            </a:r>
            <a:r>
              <a:rPr lang="en-US" baseline="30000" dirty="0"/>
              <a:t>24</a:t>
            </a:r>
            <a:r>
              <a:rPr lang="en-US" dirty="0"/>
              <a:t> molecules</a:t>
            </a:r>
          </a:p>
        </p:txBody>
      </p:sp>
      <p:sp>
        <p:nvSpPr>
          <p:cNvPr id="19" name="Up Arrow Callout 18">
            <a:extLst>
              <a:ext uri="{FF2B5EF4-FFF2-40B4-BE49-F238E27FC236}">
                <a16:creationId xmlns:a16="http://schemas.microsoft.com/office/drawing/2014/main" id="{334DF5E3-B332-D047-A2E7-FDFA7988130C}"/>
              </a:ext>
            </a:extLst>
          </p:cNvPr>
          <p:cNvSpPr/>
          <p:nvPr/>
        </p:nvSpPr>
        <p:spPr>
          <a:xfrm>
            <a:off x="2114843" y="4480028"/>
            <a:ext cx="2025910" cy="1148807"/>
          </a:xfrm>
          <a:prstGeom prst="upArrow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 figs and units!</a:t>
            </a:r>
          </a:p>
        </p:txBody>
      </p:sp>
    </p:spTree>
    <p:extLst>
      <p:ext uri="{BB962C8B-B14F-4D97-AF65-F5344CB8AC3E}">
        <p14:creationId xmlns:p14="http://schemas.microsoft.com/office/powerpoint/2010/main" val="16507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" grpId="0"/>
      <p:bldP spid="8" grpId="1"/>
      <p:bldP spid="9" grpId="1"/>
      <p:bldP spid="11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38DDC-5B9F-6F43-A679-672EC87B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 this helpful?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2EDD88-2A95-E847-B205-DEA401FC9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Subscribe to my channel!</a:t>
            </a:r>
          </a:p>
        </p:txBody>
      </p:sp>
      <p:sp>
        <p:nvSpPr>
          <p:cNvPr id="3" name="Snip Single Corner Rectangle 2">
            <a:extLst>
              <a:ext uri="{FF2B5EF4-FFF2-40B4-BE49-F238E27FC236}">
                <a16:creationId xmlns:a16="http://schemas.microsoft.com/office/drawing/2014/main" id="{35B75D8A-60A7-C241-B78E-40ECE0CD0C17}"/>
              </a:ext>
            </a:extLst>
          </p:cNvPr>
          <p:cNvSpPr/>
          <p:nvPr/>
        </p:nvSpPr>
        <p:spPr>
          <a:xfrm>
            <a:off x="5638800" y="1676400"/>
            <a:ext cx="2438400" cy="14955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Like the video!</a:t>
            </a:r>
          </a:p>
          <a:p>
            <a:pPr algn="ctr"/>
            <a:r>
              <a:rPr lang="en-US" dirty="0"/>
              <a:t>Leave a comment!</a:t>
            </a:r>
          </a:p>
        </p:txBody>
      </p:sp>
    </p:spTree>
    <p:extLst>
      <p:ext uri="{BB962C8B-B14F-4D97-AF65-F5344CB8AC3E}">
        <p14:creationId xmlns:p14="http://schemas.microsoft.com/office/powerpoint/2010/main" val="11151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3F9A02F-7E04-A94E-83AC-447F3C975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635C15C-3BA6-BE44-B03A-4B2D16A7A2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2400302"/>
            <a:ext cx="6345260" cy="3530600"/>
          </a:xfrm>
        </p:spPr>
        <p:txBody>
          <a:bodyPr/>
          <a:lstStyle/>
          <a:p>
            <a:r>
              <a:rPr lang="en-US" altLang="en-US" dirty="0"/>
              <a:t>Calculate particles of a substance from moles</a:t>
            </a:r>
          </a:p>
          <a:p>
            <a:r>
              <a:rPr lang="en-US" altLang="en-US" dirty="0"/>
              <a:t>Calculate moles of a substance from particles</a:t>
            </a:r>
          </a:p>
          <a:p>
            <a:r>
              <a:rPr lang="en-US" altLang="en-US" dirty="0"/>
              <a:t>Introduce two step problems:  Mass to moles to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330A-4D87-9840-92C8-71C13EBD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265D-60DE-7E46-8541-1E3C92CF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76" y="2282586"/>
            <a:ext cx="6345260" cy="3530600"/>
          </a:xfrm>
        </p:spPr>
        <p:txBody>
          <a:bodyPr/>
          <a:lstStyle/>
          <a:p>
            <a:r>
              <a:rPr lang="en-US" dirty="0"/>
              <a:t>A sample containing 6.022 x 10</a:t>
            </a:r>
            <a:r>
              <a:rPr lang="en-US" baseline="30000" dirty="0"/>
              <a:t>23</a:t>
            </a:r>
            <a:r>
              <a:rPr lang="en-US" dirty="0"/>
              <a:t> particles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1ECE2-7FD6-DB46-94B4-9A6644205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810000"/>
            <a:ext cx="3877638" cy="2273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9B789-3753-BC42-A1D1-C8242457AC05}"/>
              </a:ext>
            </a:extLst>
          </p:cNvPr>
          <p:cNvSpPr txBox="1"/>
          <p:nvPr/>
        </p:nvSpPr>
        <p:spPr>
          <a:xfrm>
            <a:off x="967381" y="3886200"/>
            <a:ext cx="1767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of these beakers</a:t>
            </a:r>
          </a:p>
          <a:p>
            <a:r>
              <a:rPr lang="en-US" dirty="0"/>
              <a:t>contains one mole of that substance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987AFF07-CC86-9E4A-A908-C33BBB764D44}"/>
              </a:ext>
            </a:extLst>
          </p:cNvPr>
          <p:cNvSpPr/>
          <p:nvPr/>
        </p:nvSpPr>
        <p:spPr>
          <a:xfrm>
            <a:off x="3124200" y="2687089"/>
            <a:ext cx="2895600" cy="533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Avogadro’s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0B47B-5210-CA4F-9D31-1C4E940E58E0}"/>
              </a:ext>
            </a:extLst>
          </p:cNvPr>
          <p:cNvSpPr txBox="1"/>
          <p:nvPr/>
        </p:nvSpPr>
        <p:spPr>
          <a:xfrm>
            <a:off x="1851054" y="6220583"/>
            <a:ext cx="61045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sites.google.com</a:t>
            </a:r>
            <a:r>
              <a:rPr lang="en-US" sz="1050" dirty="0"/>
              <a:t>/site/sch3uyork/3-quantities-in-chemical-reactions/misconceptions</a:t>
            </a:r>
          </a:p>
        </p:txBody>
      </p:sp>
    </p:spTree>
    <p:extLst>
      <p:ext uri="{BB962C8B-B14F-4D97-AF65-F5344CB8AC3E}">
        <p14:creationId xmlns:p14="http://schemas.microsoft.com/office/powerpoint/2010/main" val="28990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627CD38-475E-4043-BDEB-377810BEC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mole road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2299018-9906-0E49-8A26-F0396FB4C7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6345260" cy="57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To calculate moles from particles (atoms or molecules):  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2356060E-C727-8A4C-9FC9-CF6FEDFC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72054"/>
            <a:ext cx="12292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particles</a:t>
            </a:r>
          </a:p>
        </p:txBody>
      </p:sp>
      <p:sp>
        <p:nvSpPr>
          <p:cNvPr id="25605" name="AutoShape 5">
            <a:extLst>
              <a:ext uri="{FF2B5EF4-FFF2-40B4-BE49-F238E27FC236}">
                <a16:creationId xmlns:a16="http://schemas.microsoft.com/office/drawing/2014/main" id="{9FB95F04-BF88-3341-B0A2-651EC6559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86420"/>
            <a:ext cx="2682874" cy="354966"/>
          </a:xfrm>
          <a:prstGeom prst="rightArrow">
            <a:avLst>
              <a:gd name="adj1" fmla="val 50000"/>
              <a:gd name="adj2" fmla="val 1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EAC1457B-51C0-A14D-A0F7-A07D19FD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441" y="378642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moles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91674E-4A5B-044F-84D3-1558C00C9671}"/>
                  </a:ext>
                </a:extLst>
              </p:cNvPr>
              <p:cNvSpPr txBox="1"/>
              <p:nvPr/>
            </p:nvSpPr>
            <p:spPr>
              <a:xfrm>
                <a:off x="3048000" y="3104806"/>
                <a:ext cx="2560445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6.022 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91674E-4A5B-044F-84D3-1558C00C9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04806"/>
                <a:ext cx="2560445" cy="572593"/>
              </a:xfrm>
              <a:prstGeom prst="rect">
                <a:avLst/>
              </a:prstGeom>
              <a:blipFill>
                <a:blip r:embed="rId2"/>
                <a:stretch>
                  <a:fillRect l="-990" t="-6383" r="-1980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7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/>
      <p:bldP spid="25605" grpId="0" animBg="1"/>
      <p:bldP spid="2560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B896419-531A-134F-B69F-967B0982F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Problem #1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4380A6A-84D2-AD4E-A373-FB66525C99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6345260" cy="709865"/>
          </a:xfrm>
        </p:spPr>
        <p:txBody>
          <a:bodyPr/>
          <a:lstStyle/>
          <a:p>
            <a:r>
              <a:rPr lang="en-US" altLang="en-US" dirty="0"/>
              <a:t>How many moles are present in a sample containing 8.54 x 10</a:t>
            </a:r>
            <a:r>
              <a:rPr lang="en-US" altLang="en-US" baseline="30000" dirty="0"/>
              <a:t>23</a:t>
            </a:r>
            <a:r>
              <a:rPr lang="en-US" altLang="en-US" dirty="0"/>
              <a:t> atoms of neon?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2CBBAA-DC02-974D-B4DC-7F7EED88BCE7}"/>
                  </a:ext>
                </a:extLst>
              </p:cNvPr>
              <p:cNvSpPr txBox="1"/>
              <p:nvPr/>
            </p:nvSpPr>
            <p:spPr>
              <a:xfrm>
                <a:off x="1370931" y="3658936"/>
                <a:ext cx="32010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en-US" dirty="0"/>
                        <m:t>8.54 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 1023 </m:t>
                      </m:r>
                      <m:r>
                        <m:rPr>
                          <m:nor/>
                        </m:rPr>
                        <a:rPr lang="en-US" altLang="en-US" dirty="0"/>
                        <m:t>atoms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Ne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2CBBAA-DC02-974D-B4DC-7F7EED88B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31" y="3658936"/>
                <a:ext cx="3201069" cy="276999"/>
              </a:xfrm>
              <a:prstGeom prst="rect">
                <a:avLst/>
              </a:prstGeom>
              <a:blipFill>
                <a:blip r:embed="rId2"/>
                <a:stretch>
                  <a:fillRect l="-397" t="-22727" r="-794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5743DD-68FA-274A-BDBE-C4DA4AA8FE61}"/>
                  </a:ext>
                </a:extLst>
              </p:cNvPr>
              <p:cNvSpPr txBox="1"/>
              <p:nvPr/>
            </p:nvSpPr>
            <p:spPr>
              <a:xfrm>
                <a:off x="4598043" y="3581206"/>
                <a:ext cx="251267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6.022 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1023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𝑎𝑡𝑜𝑚𝑠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5743DD-68FA-274A-BDBE-C4DA4AA8F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43" y="3581206"/>
                <a:ext cx="2512676" cy="525978"/>
              </a:xfrm>
              <a:prstGeom prst="rect">
                <a:avLst/>
              </a:prstGeom>
              <a:blipFill>
                <a:blip r:embed="rId3"/>
                <a:stretch>
                  <a:fillRect t="-7143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468A2B-70A3-A444-BD98-A716513DF4E3}"/>
              </a:ext>
            </a:extLst>
          </p:cNvPr>
          <p:cNvSpPr txBox="1"/>
          <p:nvPr/>
        </p:nvSpPr>
        <p:spPr>
          <a:xfrm>
            <a:off x="2057400" y="439580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1.42 moles Ne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1467F-E8BE-FF4F-BFDE-8C9FB6894A63}"/>
              </a:ext>
            </a:extLst>
          </p:cNvPr>
          <p:cNvCxnSpPr>
            <a:cxnSpLocks/>
          </p:cNvCxnSpPr>
          <p:nvPr/>
        </p:nvCxnSpPr>
        <p:spPr>
          <a:xfrm flipV="1">
            <a:off x="3657600" y="3658936"/>
            <a:ext cx="679554" cy="1852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0784C1-FF5B-3F4E-AAA2-9BDD49C738B6}"/>
              </a:ext>
            </a:extLst>
          </p:cNvPr>
          <p:cNvCxnSpPr>
            <a:cxnSpLocks/>
          </p:cNvCxnSpPr>
          <p:nvPr/>
        </p:nvCxnSpPr>
        <p:spPr>
          <a:xfrm flipV="1">
            <a:off x="6258883" y="3982869"/>
            <a:ext cx="564019" cy="177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Callout 12">
            <a:extLst>
              <a:ext uri="{FF2B5EF4-FFF2-40B4-BE49-F238E27FC236}">
                <a16:creationId xmlns:a16="http://schemas.microsoft.com/office/drawing/2014/main" id="{B80A79DE-8719-8B45-B5C6-2FE3C3529F05}"/>
              </a:ext>
            </a:extLst>
          </p:cNvPr>
          <p:cNvSpPr/>
          <p:nvPr/>
        </p:nvSpPr>
        <p:spPr>
          <a:xfrm>
            <a:off x="2127426" y="4791741"/>
            <a:ext cx="2025910" cy="1148807"/>
          </a:xfrm>
          <a:prstGeom prst="upArrowCallou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 figs and units!</a:t>
            </a:r>
          </a:p>
        </p:txBody>
      </p:sp>
    </p:spTree>
    <p:extLst>
      <p:ext uri="{BB962C8B-B14F-4D97-AF65-F5344CB8AC3E}">
        <p14:creationId xmlns:p14="http://schemas.microsoft.com/office/powerpoint/2010/main" val="39626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4" grpId="0"/>
      <p:bldP spid="5" grpId="0"/>
      <p:bldP spid="6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627CD38-475E-4043-BDEB-377810BEC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mole road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2299018-9906-0E49-8A26-F0396FB4C7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6345260" cy="57809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To calculate moles from particles:  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2356060E-C727-8A4C-9FC9-CF6FEDFC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786418"/>
            <a:ext cx="1232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particles</a:t>
            </a:r>
          </a:p>
        </p:txBody>
      </p:sp>
      <p:sp>
        <p:nvSpPr>
          <p:cNvPr id="25605" name="AutoShape 5">
            <a:extLst>
              <a:ext uri="{FF2B5EF4-FFF2-40B4-BE49-F238E27FC236}">
                <a16:creationId xmlns:a16="http://schemas.microsoft.com/office/drawing/2014/main" id="{9FB95F04-BF88-3341-B0A2-651EC6559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67128"/>
            <a:ext cx="2362200" cy="304800"/>
          </a:xfrm>
          <a:prstGeom prst="rightArrow">
            <a:avLst>
              <a:gd name="adj1" fmla="val 50000"/>
              <a:gd name="adj2" fmla="val 1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AutoShape 6">
            <a:extLst>
              <a:ext uri="{FF2B5EF4-FFF2-40B4-BE49-F238E27FC236}">
                <a16:creationId xmlns:a16="http://schemas.microsoft.com/office/drawing/2014/main" id="{E8C6C36A-33E3-1849-8DBC-6DC7320B2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053840"/>
            <a:ext cx="23622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EAC1457B-51C0-A14D-A0F7-A07D19FD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786419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moles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3D6F4-9BBD-1743-8A8B-D2DE69BA14D1}"/>
                  </a:ext>
                </a:extLst>
              </p:cNvPr>
              <p:cNvSpPr txBox="1"/>
              <p:nvPr/>
            </p:nvSpPr>
            <p:spPr>
              <a:xfrm>
                <a:off x="3156995" y="4448369"/>
                <a:ext cx="2560445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6.022 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3D6F4-9BBD-1743-8A8B-D2DE69BA1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95" y="4448369"/>
                <a:ext cx="2560445" cy="555858"/>
              </a:xfrm>
              <a:prstGeom prst="rect">
                <a:avLst/>
              </a:prstGeom>
              <a:blipFill>
                <a:blip r:embed="rId2"/>
                <a:stretch>
                  <a:fillRect l="-990" t="-2222" r="-19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EB47B00-456E-7542-97BF-A853B3F5D0B7}"/>
              </a:ext>
            </a:extLst>
          </p:cNvPr>
          <p:cNvSpPr txBox="1"/>
          <p:nvPr/>
        </p:nvSpPr>
        <p:spPr>
          <a:xfrm>
            <a:off x="3505200" y="5096850"/>
            <a:ext cx="509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calculate number of particles from moles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B2F201-625D-9545-BC39-C1944A5AE1D3}"/>
                  </a:ext>
                </a:extLst>
              </p:cNvPr>
              <p:cNvSpPr txBox="1"/>
              <p:nvPr/>
            </p:nvSpPr>
            <p:spPr>
              <a:xfrm>
                <a:off x="3048000" y="3104806"/>
                <a:ext cx="2560445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6.022 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B2F201-625D-9545-BC39-C1944A5AE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04806"/>
                <a:ext cx="2560445" cy="572593"/>
              </a:xfrm>
              <a:prstGeom prst="rect">
                <a:avLst/>
              </a:prstGeom>
              <a:blipFill>
                <a:blip r:embed="rId3"/>
                <a:stretch>
                  <a:fillRect l="-990" t="-6383" r="-1980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3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64DA937-2F33-7941-B9BB-3E28C22CE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Problem #2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86D0273-83A9-0A43-94DB-5E57E797B6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6345260" cy="709865"/>
          </a:xfrm>
        </p:spPr>
        <p:txBody>
          <a:bodyPr/>
          <a:lstStyle/>
          <a:p>
            <a:r>
              <a:rPr lang="en-US" altLang="en-US" dirty="0"/>
              <a:t>How many molecules are present in a 0.39 mole sample of oxygen gas?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3156A6-0074-4D4A-97D7-A620E3E6058A}"/>
                  </a:ext>
                </a:extLst>
              </p:cNvPr>
              <p:cNvSpPr txBox="1"/>
              <p:nvPr/>
            </p:nvSpPr>
            <p:spPr>
              <a:xfrm>
                <a:off x="1569836" y="3455017"/>
                <a:ext cx="2774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𝑚𝑜𝑙𝑒𝑐𝑢𝑙𝑒𝑠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3156A6-0074-4D4A-97D7-A620E3E60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36" y="3455017"/>
                <a:ext cx="2774028" cy="276999"/>
              </a:xfrm>
              <a:prstGeom prst="rect">
                <a:avLst/>
              </a:prstGeom>
              <a:blipFill>
                <a:blip r:embed="rId2"/>
                <a:stretch>
                  <a:fillRect l="-45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10F4DC-38A7-774D-B979-05B23AA21F24}"/>
                  </a:ext>
                </a:extLst>
              </p:cNvPr>
              <p:cNvSpPr txBox="1"/>
              <p:nvPr/>
            </p:nvSpPr>
            <p:spPr>
              <a:xfrm>
                <a:off x="4319202" y="3385286"/>
                <a:ext cx="2901627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6.022 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𝑚𝑜𝑙𝑒𝑐𝑢𝑙𝑒𝑠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10F4DC-38A7-774D-B979-05B23AA21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202" y="3385286"/>
                <a:ext cx="2901627" cy="69346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1EC05CC-1F9E-A145-B055-712E86F89104}"/>
              </a:ext>
            </a:extLst>
          </p:cNvPr>
          <p:cNvSpPr txBox="1"/>
          <p:nvPr/>
        </p:nvSpPr>
        <p:spPr>
          <a:xfrm>
            <a:off x="2826358" y="4191000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2.4 x 10</a:t>
            </a:r>
            <a:r>
              <a:rPr lang="en-US" baseline="30000" dirty="0"/>
              <a:t>23</a:t>
            </a:r>
            <a:r>
              <a:rPr lang="en-US" dirty="0"/>
              <a:t> oxygen molecules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1347C3-2545-D946-B75A-BFE645CCB7BC}"/>
              </a:ext>
            </a:extLst>
          </p:cNvPr>
          <p:cNvCxnSpPr>
            <a:cxnSpLocks/>
          </p:cNvCxnSpPr>
          <p:nvPr/>
        </p:nvCxnSpPr>
        <p:spPr>
          <a:xfrm flipV="1">
            <a:off x="3578864" y="3524748"/>
            <a:ext cx="735783" cy="2769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07441F-3BD8-1949-AF55-2FC239985167}"/>
              </a:ext>
            </a:extLst>
          </p:cNvPr>
          <p:cNvCxnSpPr>
            <a:cxnSpLocks/>
          </p:cNvCxnSpPr>
          <p:nvPr/>
        </p:nvCxnSpPr>
        <p:spPr>
          <a:xfrm flipV="1">
            <a:off x="5408011" y="3845578"/>
            <a:ext cx="724007" cy="1809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4" grpId="0"/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76D0839-7EE4-D040-BAC0-D1C2C98C6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Mole Road, multistep problems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5F495B0B-D104-234E-A566-073FC6494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79" y="3302381"/>
            <a:ext cx="103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</a:rPr>
              <a:t>moles</a:t>
            </a:r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77FBA2B7-E846-374D-9FEE-5430EF71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769" y="3232361"/>
            <a:ext cx="2362200" cy="304800"/>
          </a:xfrm>
          <a:prstGeom prst="rightArrow">
            <a:avLst>
              <a:gd name="adj1" fmla="val 50000"/>
              <a:gd name="adj2" fmla="val 1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DFC096BB-FD6B-464B-9774-62B4428BA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948" y="3669790"/>
            <a:ext cx="2209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10B680C2-02A6-EB4B-BFD9-95AC6A95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969" y="3420319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particles</a:t>
            </a: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041893F3-28DE-6945-ACC4-35F1EE16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660" y="3208297"/>
            <a:ext cx="2362200" cy="304800"/>
          </a:xfrm>
          <a:prstGeom prst="rightArrow">
            <a:avLst>
              <a:gd name="adj1" fmla="val 50000"/>
              <a:gd name="adj2" fmla="val 1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id="{1075C5EB-B323-6341-8BB0-DF1950849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447" y="3611646"/>
            <a:ext cx="2209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8A8F7B76-5533-6042-A4B6-A160C9DD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88" y="3333599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grams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EDB1FF-8BDF-5E41-8549-D1E139CD3E5C}"/>
                  </a:ext>
                </a:extLst>
              </p:cNvPr>
              <p:cNvSpPr txBox="1"/>
              <p:nvPr/>
            </p:nvSpPr>
            <p:spPr>
              <a:xfrm>
                <a:off x="5023646" y="4087928"/>
                <a:ext cx="2560445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6.022 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EDB1FF-8BDF-5E41-8549-D1E139CD3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46" y="4087928"/>
                <a:ext cx="2560445" cy="572593"/>
              </a:xfrm>
              <a:prstGeom prst="rect">
                <a:avLst/>
              </a:prstGeom>
              <a:blipFill>
                <a:blip r:embed="rId2"/>
                <a:stretch>
                  <a:fillRect l="-1493" t="-6522" r="-199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3E6878-AE15-C54C-B1F3-B64E555A29BF}"/>
                  </a:ext>
                </a:extLst>
              </p:cNvPr>
              <p:cNvSpPr txBox="1"/>
              <p:nvPr/>
            </p:nvSpPr>
            <p:spPr>
              <a:xfrm>
                <a:off x="5077948" y="2632352"/>
                <a:ext cx="2560445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6.022 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3E6878-AE15-C54C-B1F3-B64E555A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948" y="2632352"/>
                <a:ext cx="2560445" cy="555858"/>
              </a:xfrm>
              <a:prstGeom prst="rect">
                <a:avLst/>
              </a:prstGeom>
              <a:blipFill>
                <a:blip r:embed="rId3"/>
                <a:stretch>
                  <a:fillRect l="-990" t="-2222" r="-19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FF0181-EA86-8A44-BC31-6DD95B07DEC6}"/>
                  </a:ext>
                </a:extLst>
              </p:cNvPr>
              <p:cNvSpPr txBox="1"/>
              <p:nvPr/>
            </p:nvSpPr>
            <p:spPr>
              <a:xfrm>
                <a:off x="1676400" y="2617912"/>
                <a:ext cx="1543884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FF0181-EA86-8A44-BC31-6DD95B07D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617912"/>
                <a:ext cx="1543884" cy="525978"/>
              </a:xfrm>
              <a:prstGeom prst="rect">
                <a:avLst/>
              </a:prstGeom>
              <a:blipFill>
                <a:blip r:embed="rId4"/>
                <a:stretch>
                  <a:fillRect l="-2459" t="-697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85A4B5-D237-1042-9D41-3DFBB482EB3D}"/>
                  </a:ext>
                </a:extLst>
              </p:cNvPr>
              <p:cNvSpPr txBox="1"/>
              <p:nvPr/>
            </p:nvSpPr>
            <p:spPr>
              <a:xfrm>
                <a:off x="1861818" y="3977451"/>
                <a:ext cx="1543884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85A4B5-D237-1042-9D41-3DFBB482E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18" y="3977451"/>
                <a:ext cx="1543884" cy="524118"/>
              </a:xfrm>
              <a:prstGeom prst="rect">
                <a:avLst/>
              </a:prstGeom>
              <a:blipFill>
                <a:blip r:embed="rId5"/>
                <a:stretch>
                  <a:fillRect l="-1639" t="-7143" r="-82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34AA551-F78D-914F-9751-D005A0B4A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Problem #3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E6F919D-C580-A543-B470-8E68843359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7136618" cy="709865"/>
          </a:xfrm>
        </p:spPr>
        <p:txBody>
          <a:bodyPr/>
          <a:lstStyle/>
          <a:p>
            <a:r>
              <a:rPr lang="en-US" altLang="en-US" dirty="0"/>
              <a:t>What is the mass in grams of a sample of magnesium containing 5.60 x 10</a:t>
            </a:r>
            <a:r>
              <a:rPr lang="en-US" altLang="en-US" baseline="30000" dirty="0"/>
              <a:t>23</a:t>
            </a:r>
            <a:r>
              <a:rPr lang="en-US" altLang="en-US" dirty="0"/>
              <a:t> atoms?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B82576-34C6-8440-A9C4-6ED40AA9DD8D}"/>
                  </a:ext>
                </a:extLst>
              </p:cNvPr>
              <p:cNvSpPr txBox="1"/>
              <p:nvPr/>
            </p:nvSpPr>
            <p:spPr>
              <a:xfrm>
                <a:off x="762000" y="3453269"/>
                <a:ext cx="3307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=5.60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𝑎𝑡𝑜𝑚𝑠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B82576-34C6-8440-A9C4-6ED40AA9D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53269"/>
                <a:ext cx="3307124" cy="276999"/>
              </a:xfrm>
              <a:prstGeom prst="rect">
                <a:avLst/>
              </a:prstGeom>
              <a:blipFill>
                <a:blip r:embed="rId2"/>
                <a:stretch>
                  <a:fillRect l="-385" r="-76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E996EE-1AED-2541-9487-9A55AC5D3815}"/>
                  </a:ext>
                </a:extLst>
              </p:cNvPr>
              <p:cNvSpPr txBox="1"/>
              <p:nvPr/>
            </p:nvSpPr>
            <p:spPr>
              <a:xfrm>
                <a:off x="4044217" y="3441328"/>
                <a:ext cx="2429832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6.022 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1023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𝑎𝑡𝑜𝑚𝑠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E996EE-1AED-2541-9487-9A55AC5D3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217" y="3441328"/>
                <a:ext cx="2429832" cy="574516"/>
              </a:xfrm>
              <a:prstGeom prst="rect">
                <a:avLst/>
              </a:prstGeom>
              <a:blipFill>
                <a:blip r:embed="rId3"/>
                <a:stretch>
                  <a:fillRect l="-1036" t="-6522" r="-51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1B461-B5A3-C44A-9C9D-1B1A203E186F}"/>
                  </a:ext>
                </a:extLst>
              </p:cNvPr>
              <p:cNvSpPr txBox="1"/>
              <p:nvPr/>
            </p:nvSpPr>
            <p:spPr>
              <a:xfrm>
                <a:off x="6448142" y="3428935"/>
                <a:ext cx="1343252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24.305 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1B461-B5A3-C44A-9C9D-1B1A203E1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42" y="3428935"/>
                <a:ext cx="1343252" cy="574581"/>
              </a:xfrm>
              <a:prstGeom prst="rect">
                <a:avLst/>
              </a:prstGeom>
              <a:blipFill>
                <a:blip r:embed="rId4"/>
                <a:stretch>
                  <a:fillRect l="-2830" t="-6522" r="-4717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0FA51F-2C25-384A-8450-3C718A4049D5}"/>
              </a:ext>
            </a:extLst>
          </p:cNvPr>
          <p:cNvCxnSpPr/>
          <p:nvPr/>
        </p:nvCxnSpPr>
        <p:spPr>
          <a:xfrm flipV="1">
            <a:off x="2971800" y="3453269"/>
            <a:ext cx="838200" cy="27699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100B5A-5578-3348-8F9B-C45AACDD7AB0}"/>
              </a:ext>
            </a:extLst>
          </p:cNvPr>
          <p:cNvCxnSpPr>
            <a:cxnSpLocks/>
          </p:cNvCxnSpPr>
          <p:nvPr/>
        </p:nvCxnSpPr>
        <p:spPr>
          <a:xfrm flipV="1">
            <a:off x="5334000" y="3774304"/>
            <a:ext cx="838200" cy="2292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B80C4A-14F0-E34C-8B9F-79CDAC90B68E}"/>
              </a:ext>
            </a:extLst>
          </p:cNvPr>
          <p:cNvCxnSpPr/>
          <p:nvPr/>
        </p:nvCxnSpPr>
        <p:spPr>
          <a:xfrm flipV="1">
            <a:off x="4736700" y="3405869"/>
            <a:ext cx="838200" cy="276999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D0D3F-2E7A-F146-9BB5-61D2F63DE3EC}"/>
              </a:ext>
            </a:extLst>
          </p:cNvPr>
          <p:cNvCxnSpPr/>
          <p:nvPr/>
        </p:nvCxnSpPr>
        <p:spPr>
          <a:xfrm flipV="1">
            <a:off x="6748336" y="3776423"/>
            <a:ext cx="838200" cy="276999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55011A-1EE4-5D45-9D24-A0C29C71E224}"/>
              </a:ext>
            </a:extLst>
          </p:cNvPr>
          <p:cNvSpPr txBox="1"/>
          <p:nvPr/>
        </p:nvSpPr>
        <p:spPr>
          <a:xfrm>
            <a:off x="1483892" y="41910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22.6 g Mg</a:t>
            </a:r>
          </a:p>
        </p:txBody>
      </p:sp>
      <p:sp>
        <p:nvSpPr>
          <p:cNvPr id="19" name="Up Arrow Callout 18">
            <a:extLst>
              <a:ext uri="{FF2B5EF4-FFF2-40B4-BE49-F238E27FC236}">
                <a16:creationId xmlns:a16="http://schemas.microsoft.com/office/drawing/2014/main" id="{334DF5E3-B332-D047-A2E7-FDFA7988130C}"/>
              </a:ext>
            </a:extLst>
          </p:cNvPr>
          <p:cNvSpPr/>
          <p:nvPr/>
        </p:nvSpPr>
        <p:spPr>
          <a:xfrm>
            <a:off x="1364990" y="4648200"/>
            <a:ext cx="2025910" cy="1148807"/>
          </a:xfrm>
          <a:prstGeom prst="upArrowCallou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 figs and units!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" grpId="0"/>
      <p:bldP spid="8" grpId="1"/>
      <p:bldP spid="9" grpId="1"/>
      <p:bldP spid="11" grpId="0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{E7692D6B-B304-6740-8A95-0AECFF8D2E77}tf10001076</Template>
  <TotalTime>8627</TotalTime>
  <Words>291</Words>
  <Application>Microsoft Macintosh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Ion Boardroom</vt:lpstr>
      <vt:lpstr>Converting between mass, moles and particles</vt:lpstr>
      <vt:lpstr>Objectives</vt:lpstr>
      <vt:lpstr>A mole</vt:lpstr>
      <vt:lpstr>The mole road</vt:lpstr>
      <vt:lpstr>Practice Problem #1</vt:lpstr>
      <vt:lpstr>The mole road</vt:lpstr>
      <vt:lpstr>Practice Problem #2</vt:lpstr>
      <vt:lpstr>Mole Road, multistep problems</vt:lpstr>
      <vt:lpstr>Practice Problem #3</vt:lpstr>
      <vt:lpstr>Practice Problem #4</vt:lpstr>
      <vt:lpstr>Found this helpful?</vt:lpstr>
    </vt:vector>
  </TitlesOfParts>
  <Company> The Bromfield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 Calculations</dc:title>
  <dc:creator>Kristen Vanderveen</dc:creator>
  <cp:lastModifiedBy>Kristen Vanderveen</cp:lastModifiedBy>
  <cp:revision>19</cp:revision>
  <dcterms:created xsi:type="dcterms:W3CDTF">2009-11-28T16:03:46Z</dcterms:created>
  <dcterms:modified xsi:type="dcterms:W3CDTF">2020-11-30T16:17:51Z</dcterms:modified>
</cp:coreProperties>
</file>