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4" r:id="rId8"/>
    <p:sldId id="261" r:id="rId9"/>
    <p:sldId id="265" r:id="rId10"/>
    <p:sldId id="266" r:id="rId11"/>
    <p:sldId id="267" r:id="rId12"/>
    <p:sldId id="268" r:id="rId13"/>
    <p:sldId id="269" r:id="rId14"/>
    <p:sldId id="262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676"/>
    <p:restoredTop sz="94553"/>
  </p:normalViewPr>
  <p:slideViewPr>
    <p:cSldViewPr>
      <p:cViewPr varScale="1">
        <p:scale>
          <a:sx n="153" d="100"/>
          <a:sy n="153" d="100"/>
        </p:scale>
        <p:origin x="267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en-US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5DF6D00-4914-4BAE-AE7E-73C36FF1609A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88745C-FDB4-4753-8ADE-FF9202F9FFC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18A9CB-8817-4CC1-808D-E555EB3E4F7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F86FBD37-1775-4AAC-80C4-CE817CB756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8689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62017-D963-43D0-9924-93EBAF888BD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91B5EA-179A-471B-BD62-C9E827B8ED3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0DBBE-4966-42C7-B302-809007BE31EF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06B70E-9883-44D5-A299-E12037DB5F0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E43B4-5AAB-4C09-B80E-0D94F92A2F0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883F1-4597-499B-993F-CACFF7D31BC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606311-ACC8-4AC8-8E13-17C9E752CCF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53046B-9411-4DAB-94C5-06869590703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DC88D61E-75A5-47BD-AA8E-83343197B16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ass.pbslearningmedia.org/resource/nvsl.sci.space.spectrum/the-electromagnetic-spectru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Light Equations:  Calculations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Bromfield Honors Chemistry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024744" cy="1143000"/>
          </a:xfrm>
        </p:spPr>
        <p:txBody>
          <a:bodyPr/>
          <a:lstStyle/>
          <a:p>
            <a:r>
              <a:rPr lang="en-US" dirty="0"/>
              <a:t>Problem 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990600" y="1676400"/>
            <a:ext cx="3419856" cy="3493008"/>
          </a:xfrm>
        </p:spPr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frequency, in s</a:t>
            </a:r>
            <a:r>
              <a:rPr lang="en-US" baseline="30000" dirty="0"/>
              <a:t>-1</a:t>
            </a:r>
            <a:r>
              <a:rPr lang="en-US" dirty="0"/>
              <a:t>, of the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14"/>
              </p:nvPr>
            </p:nvSpPr>
            <p:spPr>
              <a:xfrm>
                <a:off x="4572000" y="1371600"/>
                <a:ext cx="3419856" cy="3493008"/>
              </a:xfrm>
            </p:spPr>
            <p:txBody>
              <a:bodyPr/>
              <a:lstStyle/>
              <a:p>
                <a:r>
                  <a:rPr lang="en-US" dirty="0"/>
                  <a:t>c = </a:t>
                </a:r>
                <a:r>
                  <a:rPr lang="en-US" dirty="0" err="1">
                    <a:latin typeface="Symbol" pitchFamily="18" charset="2"/>
                  </a:rPr>
                  <a:t>ln</a:t>
                </a:r>
                <a:r>
                  <a:rPr lang="en-US" dirty="0">
                    <a:latin typeface="Symbol" pitchFamily="18" charset="2"/>
                  </a:rPr>
                  <a:t>, </a:t>
                </a:r>
              </a:p>
              <a:p>
                <a:pPr marL="6858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𝜈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Symbol" pitchFamily="18" charset="2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xfrm>
                <a:off x="4572000" y="1371600"/>
                <a:ext cx="3419856" cy="3493008"/>
              </a:xfrm>
              <a:blipFill rotWithShape="1">
                <a:blip r:embed="rId2"/>
                <a:stretch>
                  <a:fillRect t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998582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024744" cy="1143000"/>
          </a:xfrm>
        </p:spPr>
        <p:txBody>
          <a:bodyPr/>
          <a:lstStyle/>
          <a:p>
            <a:r>
              <a:rPr lang="en-US" dirty="0"/>
              <a:t>Problem 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09600" y="1600200"/>
            <a:ext cx="3419856" cy="3493008"/>
          </a:xfrm>
        </p:spPr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frequency, in s</a:t>
            </a:r>
            <a:r>
              <a:rPr lang="en-US" baseline="30000" dirty="0"/>
              <a:t>-1</a:t>
            </a:r>
            <a:r>
              <a:rPr lang="en-US" dirty="0"/>
              <a:t>, of the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14"/>
              </p:nvPr>
            </p:nvSpPr>
            <p:spPr>
              <a:xfrm>
                <a:off x="4114800" y="1295400"/>
                <a:ext cx="4419600" cy="3493008"/>
              </a:xfrm>
            </p:spPr>
            <p:txBody>
              <a:bodyPr/>
              <a:lstStyle/>
              <a:p>
                <a:r>
                  <a:rPr lang="en-US" dirty="0"/>
                  <a:t>c = </a:t>
                </a:r>
                <a:r>
                  <a:rPr lang="en-US" dirty="0" err="1">
                    <a:latin typeface="Symbol" pitchFamily="18" charset="2"/>
                  </a:rPr>
                  <a:t>ln</a:t>
                </a:r>
                <a:r>
                  <a:rPr lang="en-US" dirty="0">
                    <a:latin typeface="Symbol" pitchFamily="18" charset="2"/>
                  </a:rPr>
                  <a:t>, </a:t>
                </a:r>
              </a:p>
              <a:p>
                <a:pPr marL="6858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𝜈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Symbol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690 </m:t>
                    </m:r>
                    <m:r>
                      <a:rPr lang="en-US" sz="2000" b="0" i="1" smtClean="0">
                        <a:latin typeface="Cambria Math"/>
                      </a:rPr>
                      <m:t>𝑛𝑚</m:t>
                    </m:r>
                    <m:r>
                      <a:rPr lang="en-US" sz="2000" b="0" i="1" smtClean="0">
                        <a:latin typeface="Cambria Math"/>
                      </a:rPr>
                      <m:t> ∗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</a:rPr>
                              <m:t>−9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1 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𝑛𝑚</m:t>
                        </m:r>
                      </m:den>
                    </m:f>
                  </m:oMath>
                </a14:m>
                <a:r>
                  <a:rPr lang="en-US" sz="2000" dirty="0"/>
                  <a:t> = 6.9 x 10</a:t>
                </a:r>
                <a:r>
                  <a:rPr lang="en-US" sz="2000" baseline="30000" dirty="0"/>
                  <a:t>-7</a:t>
                </a:r>
                <a:r>
                  <a:rPr lang="en-US" sz="2000" dirty="0"/>
                  <a:t> m </a:t>
                </a: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xfrm>
                <a:off x="4114800" y="1295400"/>
                <a:ext cx="4419600" cy="3493008"/>
              </a:xfrm>
              <a:blipFill rotWithShape="1">
                <a:blip r:embed="rId2"/>
                <a:stretch>
                  <a:fillRect t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6464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024744" cy="1143000"/>
          </a:xfrm>
        </p:spPr>
        <p:txBody>
          <a:bodyPr/>
          <a:lstStyle/>
          <a:p>
            <a:r>
              <a:rPr lang="en-US" dirty="0"/>
              <a:t>Problem 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09600" y="1600200"/>
            <a:ext cx="3419856" cy="3493008"/>
          </a:xfrm>
        </p:spPr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frequency, in s</a:t>
            </a:r>
            <a:r>
              <a:rPr lang="en-US" baseline="30000" dirty="0"/>
              <a:t>-1</a:t>
            </a:r>
            <a:r>
              <a:rPr lang="en-US" dirty="0"/>
              <a:t>, of the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14"/>
              </p:nvPr>
            </p:nvSpPr>
            <p:spPr>
              <a:xfrm>
                <a:off x="4114800" y="1295400"/>
                <a:ext cx="4419600" cy="3493008"/>
              </a:xfrm>
            </p:spPr>
            <p:txBody>
              <a:bodyPr/>
              <a:lstStyle/>
              <a:p>
                <a:r>
                  <a:rPr lang="en-US" dirty="0"/>
                  <a:t>c = </a:t>
                </a:r>
                <a:r>
                  <a:rPr lang="en-US" dirty="0" err="1">
                    <a:latin typeface="Symbol" pitchFamily="18" charset="2"/>
                  </a:rPr>
                  <a:t>ln</a:t>
                </a:r>
                <a:r>
                  <a:rPr lang="en-US" dirty="0">
                    <a:latin typeface="Symbol" pitchFamily="18" charset="2"/>
                  </a:rPr>
                  <a:t>, </a:t>
                </a:r>
              </a:p>
              <a:p>
                <a:pPr marL="6858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𝜈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Symbol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690 </m:t>
                    </m:r>
                    <m:r>
                      <a:rPr lang="en-US" sz="2000" b="0" i="1" smtClean="0">
                        <a:latin typeface="Cambria Math"/>
                      </a:rPr>
                      <m:t>𝑛𝑚</m:t>
                    </m:r>
                    <m:r>
                      <a:rPr lang="en-US" sz="2000" b="0" i="1" smtClean="0">
                        <a:latin typeface="Cambria Math"/>
                      </a:rPr>
                      <m:t> ∗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</a:rPr>
                              <m:t>−9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1 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𝑛𝑚</m:t>
                        </m:r>
                      </m:den>
                    </m:f>
                  </m:oMath>
                </a14:m>
                <a:r>
                  <a:rPr lang="en-US" sz="2000" dirty="0"/>
                  <a:t> = 6.9 x 10</a:t>
                </a:r>
                <a:r>
                  <a:rPr lang="en-US" sz="2000" baseline="30000" dirty="0"/>
                  <a:t>-7</a:t>
                </a:r>
                <a:r>
                  <a:rPr lang="en-US" sz="2000" dirty="0"/>
                  <a:t> m</a:t>
                </a:r>
              </a:p>
              <a:p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𝜈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ea typeface="Cambria Math"/>
                          </a:rPr>
                          <m:t>𝑐</m:t>
                        </m:r>
                      </m:num>
                      <m:den>
                        <m:r>
                          <a:rPr lang="en-US" i="1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3.00 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 8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/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𝑠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6.9 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−7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𝑚</m:t>
                        </m:r>
                      </m:den>
                    </m:f>
                  </m:oMath>
                </a14:m>
                <a:endParaRPr lang="en-US" sz="2000" dirty="0">
                  <a:latin typeface="Symbol" pitchFamily="18" charset="2"/>
                </a:endParaRPr>
              </a:p>
              <a:p>
                <a:pPr marL="68580" indent="0">
                  <a:buNone/>
                </a:pPr>
                <a:r>
                  <a:rPr lang="en-US" sz="2000" dirty="0">
                    <a:latin typeface="Symbol" pitchFamily="18" charset="2"/>
                  </a:rPr>
                  <a:t> </a:t>
                </a:r>
              </a:p>
              <a:p>
                <a:pPr marL="68580" indent="0">
                  <a:buNone/>
                </a:pPr>
                <a:endParaRPr lang="en-US" sz="2000" dirty="0"/>
              </a:p>
              <a:p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xfrm>
                <a:off x="4114800" y="1295400"/>
                <a:ext cx="4419600" cy="3493008"/>
              </a:xfrm>
              <a:blipFill rotWithShape="1">
                <a:blip r:embed="rId2"/>
                <a:stretch>
                  <a:fillRect t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047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024744" cy="1143000"/>
          </a:xfrm>
        </p:spPr>
        <p:txBody>
          <a:bodyPr/>
          <a:lstStyle/>
          <a:p>
            <a:r>
              <a:rPr lang="en-US" dirty="0"/>
              <a:t>Problem 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09600" y="1600200"/>
            <a:ext cx="3419856" cy="3493008"/>
          </a:xfrm>
        </p:spPr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frequency, in s</a:t>
            </a:r>
            <a:r>
              <a:rPr lang="en-US" baseline="30000" dirty="0"/>
              <a:t>-1</a:t>
            </a:r>
            <a:r>
              <a:rPr lang="en-US" dirty="0"/>
              <a:t>, of the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14"/>
              </p:nvPr>
            </p:nvSpPr>
            <p:spPr>
              <a:xfrm>
                <a:off x="4114800" y="1295400"/>
                <a:ext cx="4419600" cy="3493008"/>
              </a:xfrm>
            </p:spPr>
            <p:txBody>
              <a:bodyPr/>
              <a:lstStyle/>
              <a:p>
                <a:r>
                  <a:rPr lang="en-US" dirty="0"/>
                  <a:t>c = </a:t>
                </a:r>
                <a:r>
                  <a:rPr lang="en-US" dirty="0" err="1">
                    <a:latin typeface="Symbol" pitchFamily="18" charset="2"/>
                  </a:rPr>
                  <a:t>ln</a:t>
                </a:r>
                <a:r>
                  <a:rPr lang="en-US" dirty="0">
                    <a:latin typeface="Symbol" pitchFamily="18" charset="2"/>
                  </a:rPr>
                  <a:t>, </a:t>
                </a:r>
              </a:p>
              <a:p>
                <a:pPr marL="6858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/>
                          <a:ea typeface="Cambria Math"/>
                        </a:rPr>
                        <m:t>𝜈</m:t>
                      </m:r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 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𝑐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𝜆</m:t>
                          </m:r>
                        </m:den>
                      </m:f>
                    </m:oMath>
                  </m:oMathPara>
                </a14:m>
                <a:endParaRPr lang="en-US" dirty="0">
                  <a:latin typeface="Symbol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/>
                      </a:rPr>
                      <m:t>690 </m:t>
                    </m:r>
                    <m:r>
                      <a:rPr lang="en-US" sz="2000" b="0" i="1" smtClean="0">
                        <a:latin typeface="Cambria Math"/>
                      </a:rPr>
                      <m:t>𝑛𝑚</m:t>
                    </m:r>
                    <m:r>
                      <a:rPr lang="en-US" sz="2000" b="0" i="1" smtClean="0">
                        <a:latin typeface="Cambria Math"/>
                      </a:rPr>
                      <m:t> ∗ </m:t>
                    </m:r>
                    <m:f>
                      <m:fPr>
                        <m:ctrlPr>
                          <a:rPr lang="en-US" sz="20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b="0" i="1" smtClean="0">
                            <a:latin typeface="Cambria Math"/>
                          </a:rPr>
                          <m:t>1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𝑥</m:t>
                        </m:r>
                        <m:r>
                          <a:rPr lang="en-US" sz="2000" b="0" i="1" smtClean="0">
                            <a:latin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sz="20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000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sz="2000" b="0" i="1" smtClean="0">
                                <a:latin typeface="Cambria Math"/>
                              </a:rPr>
                              <m:t>−9</m:t>
                            </m:r>
                          </m:sup>
                        </m:sSup>
                        <m:r>
                          <a:rPr lang="en-US" sz="2000" b="0" i="1" smtClean="0">
                            <a:latin typeface="Cambria Math"/>
                          </a:rPr>
                          <m:t> 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𝑚</m:t>
                        </m:r>
                      </m:num>
                      <m:den>
                        <m:r>
                          <a:rPr lang="en-US" sz="2000" b="0" i="1" smtClean="0">
                            <a:latin typeface="Cambria Math"/>
                          </a:rPr>
                          <m:t>1 </m:t>
                        </m:r>
                        <m:r>
                          <a:rPr lang="en-US" sz="2000" b="0" i="1" smtClean="0">
                            <a:latin typeface="Cambria Math"/>
                          </a:rPr>
                          <m:t>𝑛𝑚</m:t>
                        </m:r>
                      </m:den>
                    </m:f>
                  </m:oMath>
                </a14:m>
                <a:r>
                  <a:rPr lang="en-US" sz="2000" dirty="0"/>
                  <a:t> = 6.9 x 10</a:t>
                </a:r>
                <a:r>
                  <a:rPr lang="en-US" sz="2000" baseline="30000" dirty="0"/>
                  <a:t>-7</a:t>
                </a:r>
                <a:r>
                  <a:rPr lang="en-US" sz="2000" dirty="0"/>
                  <a:t> m</a:t>
                </a:r>
              </a:p>
              <a:p>
                <a:r>
                  <a:rPr lang="en-US" sz="2000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</a:rPr>
                      <m:t>𝜈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= </m:t>
                    </m:r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ea typeface="Cambria Math"/>
                          </a:rPr>
                          <m:t>𝑐</m:t>
                        </m:r>
                      </m:num>
                      <m:den>
                        <m:r>
                          <a:rPr lang="en-US" i="1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  <m:r>
                      <a:rPr lang="en-US" b="0" i="1" smtClean="0">
                        <a:latin typeface="Cambria Math"/>
                        <a:ea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3.00 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 8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𝑚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/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𝑠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6.9 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 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−7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𝑚</m:t>
                        </m:r>
                      </m:den>
                    </m:f>
                  </m:oMath>
                </a14:m>
                <a:endParaRPr lang="en-US" sz="2000" dirty="0">
                  <a:latin typeface="Symbol" pitchFamily="18" charset="2"/>
                </a:endParaRPr>
              </a:p>
              <a:p>
                <a:pPr marL="68580" indent="0">
                  <a:buNone/>
                </a:pPr>
                <a:r>
                  <a:rPr lang="en-US" sz="2000" dirty="0">
                    <a:latin typeface="Symbol" pitchFamily="18" charset="2"/>
                  </a:rPr>
                  <a:t> </a:t>
                </a:r>
              </a:p>
              <a:p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𝜈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=4.3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𝑥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10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14</m:t>
                        </m:r>
                      </m:sup>
                    </m:sSup>
                  </m:oMath>
                </a14:m>
                <a:r>
                  <a:rPr lang="en-US" dirty="0"/>
                  <a:t> s</a:t>
                </a:r>
                <a:r>
                  <a:rPr lang="en-US" baseline="30000" dirty="0"/>
                  <a:t>-1</a:t>
                </a:r>
              </a:p>
              <a:p>
                <a:endParaRPr lang="en-US" sz="2000" dirty="0"/>
              </a:p>
              <a:p>
                <a:endParaRPr lang="en-US" sz="2000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xfrm>
                <a:off x="4114800" y="1295400"/>
                <a:ext cx="4419600" cy="3493008"/>
              </a:xfrm>
              <a:blipFill rotWithShape="1">
                <a:blip r:embed="rId2"/>
                <a:stretch>
                  <a:fillRect t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508259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energy, in joules of one photon of this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024744" cy="1143000"/>
          </a:xfrm>
        </p:spPr>
        <p:txBody>
          <a:bodyPr/>
          <a:lstStyle/>
          <a:p>
            <a:r>
              <a:rPr lang="en-US" dirty="0"/>
              <a:t>Problem 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838200" y="1752600"/>
            <a:ext cx="3419856" cy="3493008"/>
          </a:xfrm>
        </p:spPr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energy, in joules of one photon of this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>
          <a:xfrm>
            <a:off x="4572000" y="1447800"/>
            <a:ext cx="3419856" cy="3493008"/>
          </a:xfrm>
        </p:spPr>
        <p:txBody>
          <a:bodyPr/>
          <a:lstStyle/>
          <a:p>
            <a:r>
              <a:rPr lang="en-US" dirty="0"/>
              <a:t>E = </a:t>
            </a:r>
            <a:r>
              <a:rPr lang="en-US" dirty="0" err="1"/>
              <a:t>h</a:t>
            </a:r>
            <a:r>
              <a:rPr lang="en-US" dirty="0" err="1">
                <a:latin typeface="Symbol" pitchFamily="18" charset="2"/>
              </a:rPr>
              <a:t>n</a:t>
            </a:r>
            <a:r>
              <a:rPr lang="en-US" dirty="0"/>
              <a:t>, c </a:t>
            </a:r>
            <a:r>
              <a:rPr lang="en-US" dirty="0">
                <a:latin typeface="Symbol" pitchFamily="18" charset="2"/>
              </a:rPr>
              <a:t>= </a:t>
            </a:r>
            <a:r>
              <a:rPr lang="en-US" dirty="0" err="1">
                <a:latin typeface="Symbol" pitchFamily="18" charset="2"/>
              </a:rPr>
              <a:t>ln</a:t>
            </a:r>
            <a:endParaRPr lang="en-US" dirty="0">
              <a:latin typeface="Symbol" pitchFamily="18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2708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024744" cy="1143000"/>
          </a:xfrm>
        </p:spPr>
        <p:txBody>
          <a:bodyPr/>
          <a:lstStyle/>
          <a:p>
            <a:r>
              <a:rPr lang="en-US" dirty="0"/>
              <a:t>Problem 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838200" y="1752600"/>
            <a:ext cx="3419856" cy="3493008"/>
          </a:xfrm>
        </p:spPr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energy, in joules of one photon of this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14"/>
              </p:nvPr>
            </p:nvSpPr>
            <p:spPr>
              <a:xfrm>
                <a:off x="4572000" y="1447800"/>
                <a:ext cx="3419856" cy="3493008"/>
              </a:xfrm>
            </p:spPr>
            <p:txBody>
              <a:bodyPr/>
              <a:lstStyle/>
              <a:p>
                <a:r>
                  <a:rPr lang="en-US" dirty="0"/>
                  <a:t>E = </a:t>
                </a:r>
                <a:r>
                  <a:rPr lang="en-US" dirty="0" err="1"/>
                  <a:t>h</a:t>
                </a:r>
                <a:r>
                  <a:rPr lang="en-US" dirty="0" err="1">
                    <a:latin typeface="Symbol" pitchFamily="18" charset="2"/>
                  </a:rPr>
                  <a:t>n</a:t>
                </a:r>
                <a:r>
                  <a:rPr lang="en-US" dirty="0"/>
                  <a:t>, c </a:t>
                </a:r>
                <a:r>
                  <a:rPr lang="en-US" dirty="0">
                    <a:latin typeface="Symbol" pitchFamily="18" charset="2"/>
                  </a:rPr>
                  <a:t>= </a:t>
                </a:r>
                <a:r>
                  <a:rPr lang="en-US" dirty="0" err="1">
                    <a:latin typeface="Symbol" pitchFamily="18" charset="2"/>
                  </a:rPr>
                  <a:t>ln</a:t>
                </a:r>
                <a:endParaRPr lang="en-US" dirty="0">
                  <a:latin typeface="Symbol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h𝑐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</m:oMath>
                </a14:m>
                <a:endParaRPr lang="en-US" dirty="0">
                  <a:latin typeface="Symbol" pitchFamily="18" charset="2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xfrm>
                <a:off x="4572000" y="1447800"/>
                <a:ext cx="3419856" cy="3493008"/>
              </a:xfrm>
              <a:blipFill rotWithShape="1">
                <a:blip r:embed="rId2"/>
                <a:stretch>
                  <a:fillRect t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80054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609600"/>
            <a:ext cx="7024744" cy="1143000"/>
          </a:xfrm>
        </p:spPr>
        <p:txBody>
          <a:bodyPr/>
          <a:lstStyle/>
          <a:p>
            <a:r>
              <a:rPr lang="en-US" dirty="0"/>
              <a:t>Problem 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838200" y="1752600"/>
            <a:ext cx="3419856" cy="3493008"/>
          </a:xfrm>
        </p:spPr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energy, in joules of one photon of this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14"/>
              </p:nvPr>
            </p:nvSpPr>
            <p:spPr>
              <a:xfrm>
                <a:off x="4572000" y="1447800"/>
                <a:ext cx="3419856" cy="3493008"/>
              </a:xfrm>
            </p:spPr>
            <p:txBody>
              <a:bodyPr/>
              <a:lstStyle/>
              <a:p>
                <a:r>
                  <a:rPr lang="en-US" dirty="0"/>
                  <a:t>E = </a:t>
                </a:r>
                <a:r>
                  <a:rPr lang="en-US" dirty="0" err="1"/>
                  <a:t>h</a:t>
                </a:r>
                <a:r>
                  <a:rPr lang="en-US" dirty="0" err="1">
                    <a:latin typeface="Symbol" pitchFamily="18" charset="2"/>
                  </a:rPr>
                  <a:t>n</a:t>
                </a:r>
                <a:r>
                  <a:rPr lang="en-US" dirty="0"/>
                  <a:t>, c </a:t>
                </a:r>
                <a:r>
                  <a:rPr lang="en-US" dirty="0">
                    <a:latin typeface="Symbol" pitchFamily="18" charset="2"/>
                  </a:rPr>
                  <a:t>= </a:t>
                </a:r>
                <a:r>
                  <a:rPr lang="en-US" dirty="0" err="1">
                    <a:latin typeface="Symbol" pitchFamily="18" charset="2"/>
                  </a:rPr>
                  <a:t>ln</a:t>
                </a:r>
                <a:endParaRPr lang="en-US" dirty="0">
                  <a:latin typeface="Symbol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h𝑐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</m:oMath>
                </a14:m>
                <a:endParaRPr lang="en-US" dirty="0">
                  <a:latin typeface="Symbol" pitchFamily="18" charset="2"/>
                </a:endParaRP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xfrm>
                <a:off x="4572000" y="1447800"/>
                <a:ext cx="3419856" cy="3493008"/>
              </a:xfrm>
              <a:blipFill rotWithShape="1">
                <a:blip r:embed="rId2"/>
                <a:stretch>
                  <a:fillRect t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512950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024744" cy="1143000"/>
          </a:xfrm>
        </p:spPr>
        <p:txBody>
          <a:bodyPr/>
          <a:lstStyle/>
          <a:p>
            <a:r>
              <a:rPr lang="en-US" dirty="0"/>
              <a:t>Problem 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09600" y="1752600"/>
            <a:ext cx="3419856" cy="3493008"/>
          </a:xfrm>
        </p:spPr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energy, in joules of one photon of this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14"/>
              </p:nvPr>
            </p:nvSpPr>
            <p:spPr>
              <a:xfrm>
                <a:off x="3962400" y="1447800"/>
                <a:ext cx="4648200" cy="349300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 = </a:t>
                </a:r>
                <a:r>
                  <a:rPr lang="en-US" dirty="0" err="1"/>
                  <a:t>h</a:t>
                </a:r>
                <a:r>
                  <a:rPr lang="en-US" dirty="0" err="1">
                    <a:latin typeface="Symbol" pitchFamily="18" charset="2"/>
                  </a:rPr>
                  <a:t>n</a:t>
                </a:r>
                <a:r>
                  <a:rPr lang="en-US" dirty="0"/>
                  <a:t>, c </a:t>
                </a:r>
                <a:r>
                  <a:rPr lang="en-US" dirty="0">
                    <a:latin typeface="Symbol" pitchFamily="18" charset="2"/>
                  </a:rPr>
                  <a:t>= </a:t>
                </a:r>
                <a:r>
                  <a:rPr lang="en-US" dirty="0" err="1">
                    <a:latin typeface="Symbol" pitchFamily="18" charset="2"/>
                  </a:rPr>
                  <a:t>ln</a:t>
                </a:r>
                <a:endParaRPr lang="en-US" dirty="0">
                  <a:latin typeface="Symbol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h𝑐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</m:oMath>
                </a14:m>
                <a:endParaRPr lang="en-US" b="0" dirty="0">
                  <a:latin typeface="Symbol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6.626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−34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𝐽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𝑠</m:t>
                            </m:r>
                          </m:e>
                        </m:d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3.00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8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/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𝑠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6.9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−7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</m:e>
                          <m:sup/>
                        </m:sSup>
                      </m:den>
                    </m:f>
                  </m:oMath>
                </a14:m>
                <a:endParaRPr lang="en-US" dirty="0">
                  <a:latin typeface="Symbol" pitchFamily="18" charset="2"/>
                </a:endParaRP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xfrm>
                <a:off x="3962400" y="1447800"/>
                <a:ext cx="4648200" cy="3493008"/>
              </a:xfrm>
              <a:blipFill rotWithShape="1">
                <a:blip r:embed="rId2"/>
                <a:stretch>
                  <a:fillRect t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2245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533400"/>
            <a:ext cx="7024744" cy="1143000"/>
          </a:xfrm>
        </p:spPr>
        <p:txBody>
          <a:bodyPr/>
          <a:lstStyle/>
          <a:p>
            <a:r>
              <a:rPr lang="en-US" dirty="0"/>
              <a:t>Problem 2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609600" y="1752600"/>
            <a:ext cx="3419856" cy="3493008"/>
          </a:xfrm>
        </p:spPr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energy, in joules of one photon of this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1"/>
              <p:cNvSpPr>
                <a:spLocks noGrp="1"/>
              </p:cNvSpPr>
              <p:nvPr>
                <p:ph sz="quarter" idx="14"/>
              </p:nvPr>
            </p:nvSpPr>
            <p:spPr>
              <a:xfrm>
                <a:off x="3962400" y="1447800"/>
                <a:ext cx="4648200" cy="349300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E = </a:t>
                </a:r>
                <a:r>
                  <a:rPr lang="en-US" dirty="0" err="1"/>
                  <a:t>h</a:t>
                </a:r>
                <a:r>
                  <a:rPr lang="en-US" dirty="0" err="1">
                    <a:latin typeface="Symbol" pitchFamily="18" charset="2"/>
                  </a:rPr>
                  <a:t>n</a:t>
                </a:r>
                <a:r>
                  <a:rPr lang="en-US" dirty="0"/>
                  <a:t>, c </a:t>
                </a:r>
                <a:r>
                  <a:rPr lang="en-US" dirty="0">
                    <a:latin typeface="Symbol" pitchFamily="18" charset="2"/>
                  </a:rPr>
                  <a:t>= </a:t>
                </a:r>
                <a:r>
                  <a:rPr lang="en-US" dirty="0" err="1">
                    <a:latin typeface="Symbol" pitchFamily="18" charset="2"/>
                  </a:rPr>
                  <a:t>ln</a:t>
                </a:r>
                <a:endParaRPr lang="en-US" dirty="0">
                  <a:latin typeface="Symbol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</a:rPr>
                          <m:t>h𝑐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</m:oMath>
                </a14:m>
                <a:endParaRPr lang="en-US" b="0" dirty="0">
                  <a:latin typeface="Symbol" pitchFamily="18" charset="2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𝐸</m:t>
                    </m:r>
                    <m:r>
                      <a:rPr lang="en-US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6.626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−34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𝐽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𝑠</m:t>
                            </m:r>
                          </m:e>
                        </m:d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3.00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𝑥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8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/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𝑠</m:t>
                            </m:r>
                          </m:e>
                        </m:d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6.9</m:t>
                        </m:r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10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−7</m:t>
                            </m:r>
                          </m:sup>
                        </m:sSup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𝑚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 </m:t>
                            </m:r>
                          </m:sup>
                        </m:sSup>
                      </m:den>
                    </m:f>
                  </m:oMath>
                </a14:m>
                <a:endParaRPr lang="en-US" dirty="0">
                  <a:latin typeface="Symbol" pitchFamily="18" charset="2"/>
                </a:endParaRPr>
              </a:p>
              <a:p>
                <a:r>
                  <a:rPr lang="en-US" dirty="0">
                    <a:latin typeface="+mj-lt"/>
                  </a:rPr>
                  <a:t>E = 2.9 x 10</a:t>
                </a:r>
                <a:r>
                  <a:rPr lang="en-US" baseline="30000" dirty="0">
                    <a:latin typeface="+mj-lt"/>
                  </a:rPr>
                  <a:t>-19</a:t>
                </a:r>
                <a:r>
                  <a:rPr lang="en-US" dirty="0">
                    <a:latin typeface="+mj-lt"/>
                  </a:rPr>
                  <a:t> J</a:t>
                </a:r>
              </a:p>
              <a:p>
                <a:pPr marL="68580" indent="0">
                  <a:buNone/>
                </a:pPr>
                <a:endParaRPr lang="en-US" dirty="0">
                  <a:latin typeface="Symbol" pitchFamily="18" charset="2"/>
                </a:endParaRPr>
              </a:p>
            </p:txBody>
          </p:sp>
        </mc:Choice>
        <mc:Fallback xmlns="">
          <p:sp>
            <p:nvSpPr>
              <p:cNvPr id="2" name="Content Placeholder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xfrm>
                <a:off x="3962400" y="1447800"/>
                <a:ext cx="4648200" cy="3493008"/>
              </a:xfrm>
              <a:blipFill rotWithShape="0">
                <a:blip r:embed="rId2"/>
                <a:stretch>
                  <a:fillRect t="-13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4507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Objectives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Review the light equations</a:t>
            </a:r>
          </a:p>
          <a:p>
            <a:r>
              <a:rPr lang="en-US"/>
              <a:t>Solve  sample problems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24000E-98BF-CE47-8E77-25FDCD036234}"/>
              </a:ext>
            </a:extLst>
          </p:cNvPr>
          <p:cNvSpPr txBox="1"/>
          <p:nvPr/>
        </p:nvSpPr>
        <p:spPr>
          <a:xfrm>
            <a:off x="4724400" y="13716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2"/>
              </a:rPr>
              <a:t>Video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key equations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600"/>
              <a:t>c = </a:t>
            </a:r>
            <a:r>
              <a:rPr lang="en-US" sz="2600">
                <a:latin typeface="Symbol" pitchFamily="18" charset="2"/>
              </a:rPr>
              <a:t>ln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endParaRPr lang="en-US" sz="2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key equations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600" dirty="0"/>
              <a:t>c = </a:t>
            </a:r>
            <a:r>
              <a:rPr lang="en-US" sz="2600" dirty="0" err="1">
                <a:latin typeface="Symbol" pitchFamily="18" charset="2"/>
              </a:rPr>
              <a:t>ln</a:t>
            </a:r>
            <a:endParaRPr lang="en-US" sz="2600" dirty="0">
              <a:latin typeface="Symbol" pitchFamily="18" charset="2"/>
            </a:endParaRPr>
          </a:p>
          <a:p>
            <a:endParaRPr lang="en-US" sz="2600" dirty="0"/>
          </a:p>
          <a:p>
            <a:endParaRPr lang="en-US" sz="2600" dirty="0"/>
          </a:p>
          <a:p>
            <a:endParaRPr lang="en-US" sz="2600" dirty="0"/>
          </a:p>
          <a:p>
            <a:r>
              <a:rPr lang="en-US" sz="2600" dirty="0"/>
              <a:t>E = </a:t>
            </a:r>
            <a:r>
              <a:rPr lang="en-US" sz="2600" dirty="0" err="1"/>
              <a:t>h</a:t>
            </a:r>
            <a:r>
              <a:rPr lang="en-US" sz="2600" dirty="0" err="1">
                <a:latin typeface="Symbol" pitchFamily="18" charset="2"/>
              </a:rPr>
              <a:t>n</a:t>
            </a:r>
            <a:r>
              <a:rPr lang="en-US" sz="2600" dirty="0">
                <a:latin typeface="Symbol" pitchFamily="18" charset="2"/>
              </a:rPr>
              <a:t>    </a:t>
            </a:r>
          </a:p>
          <a:p>
            <a:endParaRPr lang="en-US" sz="2600" dirty="0"/>
          </a:p>
        </p:txBody>
      </p:sp>
      <p:sp>
        <p:nvSpPr>
          <p:cNvPr id="10245" name="Rectangle 5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600" dirty="0"/>
              <a:t>Memorize these!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533400"/>
            <a:ext cx="7024744" cy="1143000"/>
          </a:xfrm>
        </p:spPr>
        <p:txBody>
          <a:bodyPr/>
          <a:lstStyle/>
          <a:p>
            <a:r>
              <a:rPr lang="en-US" dirty="0"/>
              <a:t>The key equations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557746965"/>
              </p:ext>
            </p:extLst>
          </p:nvPr>
        </p:nvGraphicFramePr>
        <p:xfrm>
          <a:off x="5779722" y="2590800"/>
          <a:ext cx="130769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9" name="Equation" r:id="rId3" imgW="482400" imgH="393480" progId="Equation.3">
                  <p:embed/>
                </p:oleObj>
              </mc:Choice>
              <mc:Fallback>
                <p:oleObj name="Equation" r:id="rId3" imgW="48240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9722" y="2590800"/>
                        <a:ext cx="130769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1267" name="Rectangle 3"/>
              <p:cNvSpPr>
                <a:spLocks noGrp="1" noChangeArrowheads="1"/>
              </p:cNvSpPr>
              <p:nvPr>
                <p:ph sz="quarter" idx="14"/>
              </p:nvPr>
            </p:nvSpPr>
            <p:spPr>
              <a:xfrm>
                <a:off x="1219200" y="1828800"/>
                <a:ext cx="3419856" cy="3493008"/>
              </a:xfrm>
            </p:spPr>
            <p:txBody>
              <a:bodyPr>
                <a:normAutofit/>
              </a:bodyPr>
              <a:lstStyle/>
              <a:p>
                <a:r>
                  <a:rPr lang="en-US" sz="2600" dirty="0"/>
                  <a:t>c = </a:t>
                </a:r>
                <a:r>
                  <a:rPr lang="en-US" sz="2600" dirty="0" err="1">
                    <a:latin typeface="Symbol" pitchFamily="18" charset="2"/>
                  </a:rPr>
                  <a:t>ln</a:t>
                </a:r>
                <a:endParaRPr lang="en-US" sz="2600" dirty="0">
                  <a:latin typeface="Symbol" pitchFamily="18" charset="2"/>
                </a:endParaRPr>
              </a:p>
              <a:p>
                <a:pPr lvl="1"/>
                <a:r>
                  <a:rPr lang="en-US" dirty="0">
                    <a:latin typeface="Symbol" pitchFamily="18" charset="2"/>
                  </a:rPr>
                  <a:t> </a:t>
                </a:r>
                <a:r>
                  <a:rPr lang="en-US" dirty="0"/>
                  <a:t>Rearrange:</a:t>
                </a:r>
                <a:r>
                  <a:rPr lang="en-US" dirty="0">
                    <a:latin typeface="Symbol" pitchFamily="18" charset="2"/>
                  </a:rPr>
                  <a:t>   </a:t>
                </a:r>
                <a:r>
                  <a:rPr lang="en-US" sz="2800" dirty="0">
                    <a:latin typeface="Symbol" pitchFamily="18" charset="2"/>
                  </a:rPr>
                  <a:t>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800" b="0" i="1" smtClean="0">
                            <a:latin typeface="Cambria Math"/>
                          </a:rPr>
                          <m:t>𝑐</m:t>
                        </m:r>
                      </m:num>
                      <m:den>
                        <m:r>
                          <a:rPr lang="en-US" sz="2800" i="1" smtClean="0">
                            <a:latin typeface="Cambria Math"/>
                            <a:ea typeface="Cambria Math"/>
                          </a:rPr>
                          <m:t>𝜆</m:t>
                        </m:r>
                      </m:den>
                    </m:f>
                  </m:oMath>
                </a14:m>
                <a:endParaRPr lang="en-US" dirty="0">
                  <a:latin typeface="Symbol" pitchFamily="18" charset="2"/>
                </a:endParaRPr>
              </a:p>
              <a:p>
                <a:pPr marL="68580" indent="0">
                  <a:buNone/>
                </a:pPr>
                <a:endParaRPr lang="en-US" sz="2600" dirty="0">
                  <a:latin typeface="Symbol" pitchFamily="18" charset="2"/>
                </a:endParaRPr>
              </a:p>
              <a:p>
                <a:pPr marL="68580" indent="0">
                  <a:buNone/>
                </a:pPr>
                <a:endParaRPr lang="en-US" sz="2600" dirty="0">
                  <a:latin typeface="Symbol" pitchFamily="18" charset="2"/>
                </a:endParaRPr>
              </a:p>
              <a:p>
                <a:r>
                  <a:rPr lang="en-US" sz="2600" dirty="0"/>
                  <a:t>E = </a:t>
                </a:r>
                <a:r>
                  <a:rPr lang="en-US" sz="2600" dirty="0" err="1"/>
                  <a:t>h</a:t>
                </a:r>
                <a:r>
                  <a:rPr lang="en-US" sz="2600" dirty="0" err="1">
                    <a:latin typeface="Symbol" pitchFamily="18" charset="2"/>
                  </a:rPr>
                  <a:t>n</a:t>
                </a:r>
                <a:endParaRPr lang="en-US" sz="2600" dirty="0">
                  <a:latin typeface="Symbol" pitchFamily="18" charset="2"/>
                </a:endParaRPr>
              </a:p>
              <a:p>
                <a:endParaRPr lang="en-US" sz="2600" dirty="0">
                  <a:latin typeface="Symbol" pitchFamily="18" charset="2"/>
                </a:endParaRPr>
              </a:p>
              <a:p>
                <a:endParaRPr lang="en-US" sz="2600" dirty="0">
                  <a:latin typeface="Symbol" pitchFamily="18" charset="2"/>
                </a:endParaRPr>
              </a:p>
              <a:p>
                <a:endParaRPr lang="en-US" sz="2600" dirty="0">
                  <a:latin typeface="Symbol" pitchFamily="18" charset="2"/>
                </a:endParaRPr>
              </a:p>
            </p:txBody>
          </p:sp>
        </mc:Choice>
        <mc:Fallback xmlns="">
          <p:sp>
            <p:nvSpPr>
              <p:cNvPr id="11267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14"/>
              </p:nvPr>
            </p:nvSpPr>
            <p:spPr>
              <a:xfrm>
                <a:off x="1219200" y="1828800"/>
                <a:ext cx="3419856" cy="3493008"/>
              </a:xfrm>
              <a:blipFill rotWithShape="1">
                <a:blip r:embed="rId5"/>
                <a:stretch>
                  <a:fillRect t="-157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4953000" y="1752600"/>
            <a:ext cx="16337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Put together: 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constants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Speed of light in a vacuum</a:t>
            </a:r>
          </a:p>
          <a:p>
            <a:r>
              <a:rPr lang="en-US" dirty="0"/>
              <a:t>c = 3.00 x 10</a:t>
            </a:r>
            <a:r>
              <a:rPr lang="en-US" baseline="30000" dirty="0"/>
              <a:t>8</a:t>
            </a:r>
            <a:r>
              <a:rPr lang="en-US" dirty="0"/>
              <a:t> m/s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7581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constants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dirty="0"/>
              <a:t>Speed of light in a vacuum</a:t>
            </a:r>
          </a:p>
          <a:p>
            <a:pPr marL="68580" indent="0">
              <a:buNone/>
            </a:pPr>
            <a:endParaRPr lang="en-US" dirty="0"/>
          </a:p>
          <a:p>
            <a:pPr marL="68580" indent="0">
              <a:buNone/>
            </a:pPr>
            <a:r>
              <a:rPr lang="en-US" dirty="0"/>
              <a:t>c = 3.00 x 10</a:t>
            </a:r>
            <a:r>
              <a:rPr lang="en-US" baseline="30000" dirty="0"/>
              <a:t>8</a:t>
            </a:r>
            <a:r>
              <a:rPr lang="en-US" dirty="0"/>
              <a:t> m/s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5800" y="1828800"/>
            <a:ext cx="4038600" cy="4411662"/>
          </a:xfrm>
        </p:spPr>
        <p:txBody>
          <a:bodyPr/>
          <a:lstStyle/>
          <a:p>
            <a:r>
              <a:rPr lang="en-US" dirty="0"/>
              <a:t>Planck’s constant</a:t>
            </a:r>
          </a:p>
          <a:p>
            <a:pPr marL="68580" indent="0">
              <a:buNone/>
            </a:pPr>
            <a:r>
              <a:rPr lang="en-US" dirty="0"/>
              <a:t> </a:t>
            </a:r>
          </a:p>
          <a:p>
            <a:pPr marL="68580" indent="0">
              <a:buNone/>
            </a:pPr>
            <a:r>
              <a:rPr lang="en-US" dirty="0"/>
              <a:t>h = 6.626 x 10</a:t>
            </a:r>
            <a:r>
              <a:rPr lang="en-US" baseline="30000" dirty="0"/>
              <a:t>-34 </a:t>
            </a:r>
            <a:r>
              <a:rPr lang="en-US" dirty="0"/>
              <a:t>J s </a:t>
            </a:r>
          </a:p>
        </p:txBody>
      </p:sp>
    </p:spTree>
    <p:extLst>
      <p:ext uri="{BB962C8B-B14F-4D97-AF65-F5344CB8AC3E}">
        <p14:creationId xmlns:p14="http://schemas.microsoft.com/office/powerpoint/2010/main" val="7516640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81000"/>
            <a:ext cx="7024744" cy="1143000"/>
          </a:xfrm>
        </p:spPr>
        <p:txBody>
          <a:bodyPr/>
          <a:lstStyle/>
          <a:p>
            <a:r>
              <a:rPr lang="en-US" dirty="0"/>
              <a:t>Problem 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6777317" cy="3508977"/>
          </a:xfrm>
        </p:spPr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frequency, in s</a:t>
            </a:r>
            <a:r>
              <a:rPr lang="en-US" baseline="30000" dirty="0"/>
              <a:t>-1</a:t>
            </a:r>
            <a:r>
              <a:rPr lang="en-US" dirty="0"/>
              <a:t>, of the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457200"/>
            <a:ext cx="7024744" cy="1143000"/>
          </a:xfrm>
        </p:spPr>
        <p:txBody>
          <a:bodyPr/>
          <a:lstStyle/>
          <a:p>
            <a:r>
              <a:rPr lang="en-US" dirty="0"/>
              <a:t>Problem 1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990600" y="1676400"/>
            <a:ext cx="3419856" cy="3493008"/>
          </a:xfrm>
        </p:spPr>
        <p:txBody>
          <a:bodyPr/>
          <a:lstStyle/>
          <a:p>
            <a:r>
              <a:rPr lang="en-US" dirty="0"/>
              <a:t>A red laser beam has a wavelength of 690 nm</a:t>
            </a:r>
          </a:p>
          <a:p>
            <a:pPr lvl="1"/>
            <a:r>
              <a:rPr lang="en-US" dirty="0"/>
              <a:t>Calculate the frequency, in s</a:t>
            </a:r>
            <a:r>
              <a:rPr lang="en-US" baseline="30000" dirty="0"/>
              <a:t>-1</a:t>
            </a:r>
            <a:r>
              <a:rPr lang="en-US" dirty="0"/>
              <a:t>, of the light.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14"/>
          </p:nvPr>
        </p:nvSpPr>
        <p:spPr>
          <a:xfrm>
            <a:off x="4572000" y="1371600"/>
            <a:ext cx="3419856" cy="3493008"/>
          </a:xfrm>
        </p:spPr>
        <p:txBody>
          <a:bodyPr/>
          <a:lstStyle/>
          <a:p>
            <a:r>
              <a:rPr lang="en-US" dirty="0"/>
              <a:t>c = </a:t>
            </a:r>
            <a:r>
              <a:rPr lang="en-US" dirty="0" err="1">
                <a:latin typeface="Symbol" pitchFamily="18" charset="2"/>
              </a:rPr>
              <a:t>ln</a:t>
            </a:r>
            <a:endParaRPr lang="en-US" dirty="0">
              <a:latin typeface="Symbol" pitchFamily="18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205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413</TotalTime>
  <Words>532</Words>
  <Application>Microsoft Macintosh PowerPoint</Application>
  <PresentationFormat>On-screen Show (4:3)</PresentationFormat>
  <Paragraphs>111</Paragraphs>
  <Slides>19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Cambria Math</vt:lpstr>
      <vt:lpstr>Century Gothic</vt:lpstr>
      <vt:lpstr>Symbol</vt:lpstr>
      <vt:lpstr>Wingdings</vt:lpstr>
      <vt:lpstr>Wingdings 2</vt:lpstr>
      <vt:lpstr>Austin</vt:lpstr>
      <vt:lpstr>Equation</vt:lpstr>
      <vt:lpstr>The Light Equations:  Calculations</vt:lpstr>
      <vt:lpstr>Objectives</vt:lpstr>
      <vt:lpstr>The key equations</vt:lpstr>
      <vt:lpstr>The key equations</vt:lpstr>
      <vt:lpstr>The key equations</vt:lpstr>
      <vt:lpstr>The constants</vt:lpstr>
      <vt:lpstr>The constants</vt:lpstr>
      <vt:lpstr>Problem 1</vt:lpstr>
      <vt:lpstr>Problem 1</vt:lpstr>
      <vt:lpstr>Problem 1</vt:lpstr>
      <vt:lpstr>Problem 1</vt:lpstr>
      <vt:lpstr>Problem 1</vt:lpstr>
      <vt:lpstr>Problem 1</vt:lpstr>
      <vt:lpstr>Problem 2</vt:lpstr>
      <vt:lpstr>Problem 2</vt:lpstr>
      <vt:lpstr>Problem 2</vt:lpstr>
      <vt:lpstr>Problem 2</vt:lpstr>
      <vt:lpstr>Problem 2</vt:lpstr>
      <vt:lpstr>Problem 2</vt:lpstr>
    </vt:vector>
  </TitlesOfParts>
  <Company>The Bromfield School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the Light Equations</dc:title>
  <dc:creator>Kristen Vanderveen</dc:creator>
  <cp:lastModifiedBy>Microsoft Office User</cp:lastModifiedBy>
  <cp:revision>15</cp:revision>
  <dcterms:created xsi:type="dcterms:W3CDTF">2008-09-30T13:02:03Z</dcterms:created>
  <dcterms:modified xsi:type="dcterms:W3CDTF">2019-01-10T15:40:29Z</dcterms:modified>
</cp:coreProperties>
</file>