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3" r:id="rId4"/>
    <p:sldId id="259" r:id="rId5"/>
    <p:sldId id="262" r:id="rId6"/>
    <p:sldId id="268" r:id="rId7"/>
    <p:sldId id="281" r:id="rId8"/>
    <p:sldId id="293" r:id="rId9"/>
    <p:sldId id="269" r:id="rId10"/>
    <p:sldId id="267" r:id="rId11"/>
    <p:sldId id="266" r:id="rId12"/>
    <p:sldId id="270" r:id="rId13"/>
    <p:sldId id="271" r:id="rId14"/>
    <p:sldId id="296" r:id="rId15"/>
    <p:sldId id="272" r:id="rId16"/>
    <p:sldId id="274" r:id="rId17"/>
    <p:sldId id="275" r:id="rId18"/>
    <p:sldId id="276" r:id="rId19"/>
    <p:sldId id="295" r:id="rId20"/>
    <p:sldId id="29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9283700" cy="698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575" autoAdjust="0"/>
  </p:normalViewPr>
  <p:slideViewPr>
    <p:cSldViewPr>
      <p:cViewPr varScale="1">
        <p:scale>
          <a:sx n="112" d="100"/>
          <a:sy n="112" d="100"/>
        </p:scale>
        <p:origin x="4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43741A5-69C5-42D6-BEF4-B208F6958A5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DCB259D-6B90-41F4-B4BD-824AB21C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8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EB1EF70-735F-4634-B1B1-486E1687609E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709A314-9D0B-4319-857B-648C933D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A314-9D0B-4319-857B-648C933DD3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Anything with both mass and velocity has a corresponding wavelength, the </a:t>
            </a:r>
            <a:r>
              <a:rPr lang="en-US" dirty="0" err="1"/>
              <a:t>deBroglie</a:t>
            </a:r>
            <a:r>
              <a:rPr lang="en-US" baseline="0" dirty="0"/>
              <a:t> wavelength:  lambda = h/mv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A314-9D0B-4319-857B-648C933DD3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CFCDEC0-FBC1-4654-85F9-BA29373CB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E0D01F0-9A80-48E1-88AF-53674217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E0D01F0-9A80-48E1-88AF-53674217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5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E0D01F0-9A80-48E1-88AF-53674217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1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E0D01F0-9A80-48E1-88AF-53674217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3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E0D01F0-9A80-48E1-88AF-53674217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E0D01F0-9A80-48E1-88AF-53674217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AA27E03-F0B2-4881-B3D9-9D8A77B56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FCDD279-7F3A-4FE6-BE94-B858C8015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8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4A6052A1-255B-4E71-9105-A2FF9C695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6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6AB-0E5F-40FB-B39A-AA2441EBF3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95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47773A8-FA91-4F0E-9A92-DF39E2B8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5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6F35968-610E-4993-BED0-FEF011084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4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32454A4-74FC-4F8E-AC0C-F7B10EB2E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2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E0D01F0-9A80-48E1-88AF-53674217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0AD36A9-53FC-4244-A92E-5DA07D698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0FF4DE8-D9F6-4AFF-A37F-A096B752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7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67C042-695E-4276-9A0E-1C038D2E9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F58D23A-462B-4637-AFA1-026BFDA4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A92481D-4365-422F-8B2F-F778A2EF2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E0D01F0-9A80-48E1-88AF-53674217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8FTr2qMutA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asset/phy03_vid_atom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domain.org/asset/phy03_vid_quantu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The Modern Model of the Atom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Bromfield Honors 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Werner Heisenberg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r>
              <a:rPr lang="en-US" sz="2400" dirty="0"/>
              <a:t>Uncertainty Principle</a:t>
            </a:r>
          </a:p>
          <a:p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r>
              <a:rPr lang="en-US" sz="2400" dirty="0"/>
              <a:t>1932 Nobel Prize in Physics “for the creation of quantum mechanics”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0250"/>
            <a:ext cx="3114675" cy="42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Erwin Schrödinger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r>
              <a:rPr lang="en-US" sz="2400" dirty="0"/>
              <a:t>We can use waves to predict the locations of electrons.</a:t>
            </a:r>
          </a:p>
          <a:p>
            <a:pPr lvl="1"/>
            <a:r>
              <a:rPr lang="en-US" sz="2200" dirty="0"/>
              <a:t>“wave functions”</a:t>
            </a:r>
          </a:p>
          <a:p>
            <a:pPr lvl="1"/>
            <a:r>
              <a:rPr lang="en-US" sz="2200" dirty="0"/>
              <a:t>To solve the equations, </a:t>
            </a:r>
            <a:r>
              <a:rPr lang="en-US" sz="2200" b="1" i="1" dirty="0"/>
              <a:t>energy must be quantized</a:t>
            </a:r>
          </a:p>
          <a:p>
            <a:pPr marL="402336" lvl="1" indent="0">
              <a:buNone/>
            </a:pPr>
            <a:endParaRPr lang="en-US" sz="2200" dirty="0"/>
          </a:p>
          <a:p>
            <a:pPr lvl="1"/>
            <a:r>
              <a:rPr lang="en-US" dirty="0"/>
              <a:t>1933 Nobel Prize in Physics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342207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723181" y="543232"/>
            <a:ext cx="7924800" cy="1143000"/>
          </a:xfrm>
        </p:spPr>
        <p:txBody>
          <a:bodyPr/>
          <a:lstStyle/>
          <a:p>
            <a:r>
              <a:rPr lang="en-US" dirty="0"/>
              <a:t>Modern Model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r>
              <a:rPr lang="en-US" sz="2400" dirty="0"/>
              <a:t>Orbital:  region of space where electron is likely to be found</a:t>
            </a:r>
          </a:p>
          <a:p>
            <a:endParaRPr lang="en-US" sz="2400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29278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Model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r>
              <a:rPr lang="en-US" sz="2400"/>
              <a:t>Orbital:  region of space where electron is likely to be found</a:t>
            </a:r>
          </a:p>
          <a:p>
            <a:r>
              <a:rPr lang="en-US" sz="2400"/>
              <a:t>Orbitals are arranged in primary energy levels (just like those in the Bohr model)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85" y="2057400"/>
            <a:ext cx="3756431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8597-3B04-8841-8145-C781829C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AF65-CC26-C14B-BC21-B4F32F2C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”Sublevels” consist of different orbital shapes</a:t>
            </a:r>
          </a:p>
          <a:p>
            <a:r>
              <a:rPr lang="en-US" dirty="0"/>
              <a:t>4 different types of common orbitals</a:t>
            </a:r>
          </a:p>
          <a:p>
            <a:pPr lvl="1"/>
            <a:r>
              <a:rPr lang="en-US" dirty="0"/>
              <a:t>s</a:t>
            </a:r>
          </a:p>
          <a:p>
            <a:pPr lvl="1"/>
            <a:r>
              <a:rPr lang="en-US" dirty="0"/>
              <a:t>p</a:t>
            </a:r>
          </a:p>
          <a:p>
            <a:pPr lvl="1"/>
            <a:r>
              <a:rPr lang="en-US" dirty="0"/>
              <a:t>d</a:t>
            </a:r>
          </a:p>
          <a:p>
            <a:pPr lvl="1"/>
            <a:r>
              <a:rPr lang="en-US" dirty="0"/>
              <a:t>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0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orbitals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“s” orbitals</a:t>
            </a:r>
          </a:p>
          <a:p>
            <a:r>
              <a:rPr lang="en-US" dirty="0"/>
              <a:t>Spherical shape</a:t>
            </a:r>
          </a:p>
          <a:p>
            <a:r>
              <a:rPr lang="en-US" dirty="0"/>
              <a:t>1 s orbital in an s sublevel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32" y="2683668"/>
            <a:ext cx="1964532" cy="196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orbitals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Dumbbell shape</a:t>
            </a:r>
          </a:p>
          <a:p>
            <a:r>
              <a:rPr lang="en-US" dirty="0"/>
              <a:t>3 orbitals in a p sublevel </a:t>
            </a:r>
          </a:p>
          <a:p>
            <a:pPr lvl="1"/>
            <a:r>
              <a:rPr lang="en-US" dirty="0"/>
              <a:t>Oriented at 90</a:t>
            </a:r>
            <a:r>
              <a:rPr lang="en-US" baseline="30000" dirty="0"/>
              <a:t>o</a:t>
            </a:r>
            <a:r>
              <a:rPr lang="en-US" dirty="0"/>
              <a:t> angles to each other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52006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orbitals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Dumbbell shape</a:t>
            </a:r>
          </a:p>
          <a:p>
            <a:r>
              <a:rPr lang="en-US" dirty="0"/>
              <a:t>5 d orbitals in a d sublevel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246438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 orbitals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f orbitals in an f sublevel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3425"/>
            <a:ext cx="63246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28" y="1355879"/>
            <a:ext cx="7958667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r>
              <a:rPr lang="en-US" dirty="0"/>
              <a:t>The Bohr Model…recap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4724400" cy="4525962"/>
          </a:xfrm>
        </p:spPr>
      </p:pic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r>
              <a:rPr lang="en-US" sz="2400" dirty="0"/>
              <a:t>Electrons travel around the nucleus in fixed circular orbits</a:t>
            </a:r>
          </a:p>
          <a:p>
            <a:r>
              <a:rPr lang="en-US" dirty="0"/>
              <a:t>Only certain orbits, at certain distances, are allowed</a:t>
            </a:r>
            <a:endParaRPr lang="en-US" sz="2400" dirty="0"/>
          </a:p>
          <a:p>
            <a:r>
              <a:rPr lang="en-US" dirty="0">
                <a:hlinkClick r:id="rId3"/>
              </a:rPr>
              <a:t>Video:  Atoms—The Space Between</a:t>
            </a:r>
            <a:endParaRPr lang="en-US" dirty="0"/>
          </a:p>
          <a:p>
            <a:pPr marL="6858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C7CE-61CC-4847-84FD-B4B72AAA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22753-A208-4341-BB1E-C04E601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modern model of the atom is a mathematical model of electrons in atoms</a:t>
            </a:r>
          </a:p>
          <a:p>
            <a:pPr lvl="1"/>
            <a:r>
              <a:rPr lang="en-US" dirty="0"/>
              <a:t>Orbitals are regions of space where electrons are likely to be found.</a:t>
            </a:r>
          </a:p>
          <a:p>
            <a:pPr lvl="1"/>
            <a:r>
              <a:rPr lang="en-US" dirty="0"/>
              <a:t>Orbitals are arranged in energy levels and sublevels.</a:t>
            </a:r>
          </a:p>
          <a:p>
            <a:pPr lvl="2"/>
            <a:r>
              <a:rPr lang="en-US" dirty="0"/>
              <a:t>There are different types of orbitals.</a:t>
            </a:r>
          </a:p>
        </p:txBody>
      </p:sp>
    </p:spTree>
    <p:extLst>
      <p:ext uri="{BB962C8B-B14F-4D97-AF65-F5344CB8AC3E}">
        <p14:creationId xmlns:p14="http://schemas.microsoft.com/office/powerpoint/2010/main" val="58771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Energy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544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Energy Level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Value of n gives the maximum number of sublevels in level</a:t>
            </a:r>
          </a:p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489780" cy="38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4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Energy Level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</a:t>
            </a:r>
            <a:r>
              <a:rPr lang="en-US" baseline="30000"/>
              <a:t>2</a:t>
            </a:r>
            <a:r>
              <a:rPr lang="en-US"/>
              <a:t> gives the maximum number of orbitals in energy level 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9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Energy Level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2n</a:t>
            </a:r>
            <a:r>
              <a:rPr lang="en-US" baseline="30000"/>
              <a:t>2</a:t>
            </a:r>
            <a:r>
              <a:rPr lang="en-US"/>
              <a:t> gives the maximum number of electrons in energy level 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8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r>
              <a:rPr lang="en-US" dirty="0"/>
              <a:t>What is the maximum number of orbitals permitted in energy level 3?</a:t>
            </a:r>
          </a:p>
          <a:p>
            <a:endParaRPr lang="en-US" dirty="0"/>
          </a:p>
          <a:p>
            <a:r>
              <a:rPr lang="en-US" dirty="0"/>
              <a:t>What is the maximum number of electrons permitted in energy level 4?</a:t>
            </a:r>
          </a:p>
          <a:p>
            <a:endParaRPr lang="en-US" dirty="0"/>
          </a:p>
          <a:p>
            <a:r>
              <a:rPr lang="en-US" dirty="0"/>
              <a:t>What is the maximum number of sublevels (types of orbitals) in energy level 5?</a:t>
            </a:r>
          </a:p>
        </p:txBody>
      </p:sp>
    </p:spTree>
    <p:extLst>
      <p:ext uri="{BB962C8B-B14F-4D97-AF65-F5344CB8AC3E}">
        <p14:creationId xmlns:p14="http://schemas.microsoft.com/office/powerpoint/2010/main" val="18535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r>
              <a:rPr lang="en-US" dirty="0"/>
              <a:t>The Bohr Model…recap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4724400" cy="4525962"/>
          </a:xfrm>
        </p:spPr>
      </p:pic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r>
              <a:rPr lang="en-US" dirty="0"/>
              <a:t>Only certain orbits, with certain energies, are allowed</a:t>
            </a:r>
          </a:p>
          <a:p>
            <a:r>
              <a:rPr lang="en-US" dirty="0"/>
              <a:t>Energy is quantized!</a:t>
            </a:r>
            <a:endParaRPr lang="en-US" sz="2400" dirty="0"/>
          </a:p>
          <a:p>
            <a:pPr marL="6858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394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Electrons can transition between energy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3E74E-04F2-E249-A43D-2B43650B4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9" y="2209800"/>
            <a:ext cx="7018761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Problems with the Bohr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3174218" cy="3530600"/>
          </a:xfrm>
        </p:spPr>
        <p:txBody>
          <a:bodyPr/>
          <a:lstStyle/>
          <a:p>
            <a:r>
              <a:rPr lang="en-US" dirty="0"/>
              <a:t>Only works for one electron atoms</a:t>
            </a:r>
          </a:p>
          <a:p>
            <a:r>
              <a:rPr lang="en-US" dirty="0"/>
              <a:t>Electrons travelling in circular orbits give off electromagnetic radiation</a:t>
            </a:r>
          </a:p>
          <a:p>
            <a:pPr lvl="1"/>
            <a:r>
              <a:rPr lang="en-US" dirty="0"/>
              <a:t>Why don’t they just collapse into the nucleus?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68686"/>
            <a:ext cx="4038600" cy="2197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5930902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Brookhaven Synchrotron Source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Modern Model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mathematical, statistical description of electrons in atoms</a:t>
            </a:r>
          </a:p>
          <a:p>
            <a:r>
              <a:rPr lang="en-US" dirty="0">
                <a:hlinkClick r:id="rId2"/>
              </a:rPr>
              <a:t>Video</a:t>
            </a:r>
            <a:r>
              <a:rPr lang="en-US" dirty="0"/>
              <a:t>:  Quantum Mechanics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/>
              <a:t>Louis de Broglie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Electrons have wave-like properties</a:t>
            </a:r>
          </a:p>
          <a:p>
            <a:pPr lvl="1"/>
            <a:r>
              <a:rPr lang="en-US" dirty="0"/>
              <a:t>Can be diffracted</a:t>
            </a:r>
          </a:p>
          <a:p>
            <a:pPr lvl="1"/>
            <a:r>
              <a:rPr lang="en-US" dirty="0"/>
              <a:t>Wave-particle duality</a:t>
            </a:r>
          </a:p>
          <a:p>
            <a:pPr lvl="1"/>
            <a:r>
              <a:rPr lang="en-US" i="1" dirty="0"/>
              <a:t>Anything</a:t>
            </a:r>
            <a:r>
              <a:rPr lang="en-US" dirty="0"/>
              <a:t> with both mass and velocity has a corresponding wavelength!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7052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CF6E1A-F961-1F47-8F35-4B21A2D7FCC3}"/>
                  </a:ext>
                </a:extLst>
              </p:cNvPr>
              <p:cNvSpPr txBox="1"/>
              <p:nvPr/>
            </p:nvSpPr>
            <p:spPr>
              <a:xfrm>
                <a:off x="1828800" y="5257800"/>
                <a:ext cx="105137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CF6E1A-F961-1F47-8F35-4B21A2D7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57800"/>
                <a:ext cx="1051378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37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waves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062" y="3562350"/>
            <a:ext cx="3817938" cy="1917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1356A-4E4E-DE4F-8192-DBD4B3804374}"/>
              </a:ext>
            </a:extLst>
          </p:cNvPr>
          <p:cNvSpPr txBox="1"/>
          <p:nvPr/>
        </p:nvSpPr>
        <p:spPr>
          <a:xfrm>
            <a:off x="1295400" y="2438400"/>
            <a:ext cx="6308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find waves that have just the right wavelength</a:t>
            </a:r>
          </a:p>
          <a:p>
            <a:r>
              <a:rPr lang="en-US" dirty="0"/>
              <a:t>for a circle with a particular radius</a:t>
            </a:r>
          </a:p>
        </p:txBody>
      </p:sp>
    </p:spTree>
    <p:extLst>
      <p:ext uri="{BB962C8B-B14F-4D97-AF65-F5344CB8AC3E}">
        <p14:creationId xmlns:p14="http://schemas.microsoft.com/office/powerpoint/2010/main" val="181196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Werner Heisenberg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r>
              <a:rPr lang="en-US" sz="2400"/>
              <a:t>Uncertainty Principle</a:t>
            </a:r>
          </a:p>
          <a:p>
            <a:r>
              <a:rPr lang="en-US" sz="2400"/>
              <a:t>We can’t know the location and momentum of an electron simultaneously.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0250"/>
            <a:ext cx="3114675" cy="42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{E7692D6B-B304-6740-8A95-0AECFF8D2E77}tf10001076</Template>
  <TotalTime>17094</TotalTime>
  <Words>494</Words>
  <Application>Microsoft Macintosh PowerPoint</Application>
  <PresentationFormat>On-screen Show (4:3)</PresentationFormat>
  <Paragraphs>87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Wingdings 3</vt:lpstr>
      <vt:lpstr>Ion Boardroom</vt:lpstr>
      <vt:lpstr>The Modern Model of the Atom</vt:lpstr>
      <vt:lpstr>The Bohr Model…recap</vt:lpstr>
      <vt:lpstr>The Bohr Model…recap</vt:lpstr>
      <vt:lpstr>Electrons can transition between energy level</vt:lpstr>
      <vt:lpstr>Problems with the Bohr model</vt:lpstr>
      <vt:lpstr>The Modern Model</vt:lpstr>
      <vt:lpstr>Louis de Broglie</vt:lpstr>
      <vt:lpstr>Standing waves</vt:lpstr>
      <vt:lpstr>Werner Heisenberg</vt:lpstr>
      <vt:lpstr>Werner Heisenberg</vt:lpstr>
      <vt:lpstr>Erwin Schrödinger</vt:lpstr>
      <vt:lpstr>Modern Model</vt:lpstr>
      <vt:lpstr>Modern Model</vt:lpstr>
      <vt:lpstr>Sublevels</vt:lpstr>
      <vt:lpstr>s orbitals</vt:lpstr>
      <vt:lpstr>p orbitals</vt:lpstr>
      <vt:lpstr>d orbitals</vt:lpstr>
      <vt:lpstr>f orbitals</vt:lpstr>
      <vt:lpstr>PowerPoint Presentation</vt:lpstr>
      <vt:lpstr>Summary</vt:lpstr>
      <vt:lpstr>Principal Energy Level</vt:lpstr>
      <vt:lpstr>Principal Energy Level</vt:lpstr>
      <vt:lpstr>Principal Energy Level</vt:lpstr>
      <vt:lpstr>Principal Energy Level</vt:lpstr>
      <vt:lpstr>Problems</vt:lpstr>
    </vt:vector>
  </TitlesOfParts>
  <Company>The Bromfield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Modern Model of the Atom</dc:title>
  <dc:creator>Kristen Vanderveen</dc:creator>
  <cp:lastModifiedBy>Kristen Vanderveen</cp:lastModifiedBy>
  <cp:revision>39</cp:revision>
  <cp:lastPrinted>2016-05-20T13:25:50Z</cp:lastPrinted>
  <dcterms:created xsi:type="dcterms:W3CDTF">2009-10-15T23:39:16Z</dcterms:created>
  <dcterms:modified xsi:type="dcterms:W3CDTF">2021-02-18T16:05:50Z</dcterms:modified>
</cp:coreProperties>
</file>