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71" r:id="rId10"/>
    <p:sldId id="263" r:id="rId11"/>
    <p:sldId id="264" r:id="rId12"/>
    <p:sldId id="265" r:id="rId13"/>
    <p:sldId id="268" r:id="rId14"/>
    <p:sldId id="269" r:id="rId15"/>
    <p:sldId id="270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2"/>
  </p:normalViewPr>
  <p:slideViewPr>
    <p:cSldViewPr>
      <p:cViewPr varScale="1">
        <p:scale>
          <a:sx n="112" d="100"/>
          <a:sy n="112" d="100"/>
        </p:scale>
        <p:origin x="16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EBBE169-8ABB-4582-944A-53A70B8CBA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A0B75-5A38-4940-83DB-5C889476BF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1FED5-4DDF-4D68-99AA-3227073112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1E169-FBBF-4A6D-BCD9-0393B12DE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3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7A439-CC7B-4200-B54F-7AE6D8FA69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820BB-5E95-4D92-8AA1-26299582EC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840FB-037B-48A7-84E3-7E3E2FB8A3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17104-6C36-4BE5-B7E4-1B70DD9C2E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C8F597-A19A-4C6F-B971-542427E5E2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8636F-18CE-47EA-8D73-14FCEB13F4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9EF43D-8C21-41B5-AE75-F148DF28E2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9B7BD-6B85-4065-9AAF-BA89902ED1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6EB30297-E261-4C84-8C66-8DC3A56223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Types of Chemical Reactions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Bromfield Honors Chemistry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Complete vs. incomplete combustion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Redox Reactions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Charges change!</a:t>
            </a:r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Hint:  an uncombined element is present as reactant or product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Are these redox reactions?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8580" indent="0" eaLnBrk="1" hangingPunct="1">
              <a:buNone/>
            </a:pPr>
            <a:endParaRPr lang="en-US" altLang="en-US" dirty="0"/>
          </a:p>
          <a:p>
            <a:pPr lvl="1"/>
            <a:r>
              <a:rPr lang="en-US" altLang="en-US" dirty="0"/>
              <a:t>Zn + H</a:t>
            </a:r>
            <a:r>
              <a:rPr lang="en-US" altLang="en-US" baseline="-25000" dirty="0"/>
              <a:t>2</a:t>
            </a:r>
            <a:r>
              <a:rPr lang="en-US" altLang="en-US" dirty="0"/>
              <a:t>SO</a:t>
            </a:r>
            <a:r>
              <a:rPr lang="en-US" altLang="en-US" baseline="-25000" dirty="0"/>
              <a:t>4</a:t>
            </a:r>
            <a:r>
              <a:rPr lang="en-US" altLang="en-US" dirty="0"/>
              <a:t> </a:t>
            </a:r>
            <a:r>
              <a:rPr lang="en-US" altLang="en-US" dirty="0">
                <a:sym typeface="Wingdings" pitchFamily="2" charset="2"/>
              </a:rPr>
              <a:t> ZnSO</a:t>
            </a:r>
            <a:r>
              <a:rPr lang="en-US" altLang="en-US" baseline="-25000" dirty="0">
                <a:sym typeface="Wingdings" pitchFamily="2" charset="2"/>
              </a:rPr>
              <a:t>4</a:t>
            </a:r>
            <a:r>
              <a:rPr lang="en-US" altLang="en-US" dirty="0">
                <a:sym typeface="Wingdings" pitchFamily="2" charset="2"/>
              </a:rPr>
              <a:t> + H</a:t>
            </a:r>
            <a:r>
              <a:rPr lang="en-US" altLang="en-US" baseline="-25000" dirty="0">
                <a:sym typeface="Wingdings" pitchFamily="2" charset="2"/>
              </a:rPr>
              <a:t>2</a:t>
            </a:r>
          </a:p>
          <a:p>
            <a:pPr lvl="1" eaLnBrk="1" hangingPunct="1"/>
            <a:endParaRPr lang="en-US" altLang="en-US" baseline="-25000" dirty="0">
              <a:sym typeface="Wingdings" pitchFamily="2" charset="2"/>
            </a:endParaRPr>
          </a:p>
          <a:p>
            <a:pPr lvl="1" eaLnBrk="1" hangingPunct="1"/>
            <a:r>
              <a:rPr lang="en-US" altLang="en-US" dirty="0">
                <a:sym typeface="Wingdings" pitchFamily="2" charset="2"/>
              </a:rPr>
              <a:t>2 Na + Br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  2 </a:t>
            </a:r>
            <a:r>
              <a:rPr lang="en-US" altLang="en-US" dirty="0" err="1">
                <a:sym typeface="Wingdings" pitchFamily="2" charset="2"/>
              </a:rPr>
              <a:t>NaBr</a:t>
            </a:r>
            <a:endParaRPr lang="en-US" altLang="en-US" dirty="0">
              <a:sym typeface="Wingdings" pitchFamily="2" charset="2"/>
            </a:endParaRPr>
          </a:p>
          <a:p>
            <a:pPr lvl="1" eaLnBrk="1" hangingPunct="1"/>
            <a:endParaRPr lang="en-US" altLang="en-US" dirty="0">
              <a:sym typeface="Wingdings" pitchFamily="2" charset="2"/>
            </a:endParaRPr>
          </a:p>
          <a:p>
            <a:pPr lvl="1" eaLnBrk="1" hangingPunct="1"/>
            <a:r>
              <a:rPr lang="en-US" altLang="en-US" dirty="0">
                <a:sym typeface="Wingdings" pitchFamily="2" charset="2"/>
              </a:rPr>
              <a:t>KI + </a:t>
            </a:r>
            <a:r>
              <a:rPr lang="en-US" altLang="en-US" dirty="0" err="1">
                <a:sym typeface="Wingdings" pitchFamily="2" charset="2"/>
              </a:rPr>
              <a:t>Pb</a:t>
            </a:r>
            <a:r>
              <a:rPr lang="en-US" altLang="en-US" dirty="0">
                <a:sym typeface="Wingdings" pitchFamily="2" charset="2"/>
              </a:rPr>
              <a:t>(NO</a:t>
            </a:r>
            <a:r>
              <a:rPr lang="en-US" altLang="en-US" baseline="-25000" dirty="0">
                <a:sym typeface="Wingdings" pitchFamily="2" charset="2"/>
              </a:rPr>
              <a:t>3</a:t>
            </a:r>
            <a:r>
              <a:rPr lang="en-US" altLang="en-US" dirty="0">
                <a:sym typeface="Wingdings" pitchFamily="2" charset="2"/>
              </a:rPr>
              <a:t>)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  PbI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 + 2 KNO</a:t>
            </a:r>
            <a:r>
              <a:rPr lang="en-US" altLang="en-US" baseline="-25000" dirty="0">
                <a:sym typeface="Wingdings" pitchFamily="2" charset="2"/>
              </a:rPr>
              <a:t>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Loss of electrons</a:t>
            </a:r>
          </a:p>
          <a:p>
            <a:pPr lvl="1"/>
            <a:r>
              <a:rPr lang="en-US" dirty="0"/>
              <a:t>Electron as a PRODUCT</a:t>
            </a:r>
          </a:p>
          <a:p>
            <a:r>
              <a:rPr lang="en-US" dirty="0"/>
              <a:t>Charge of species INCREASES</a:t>
            </a:r>
          </a:p>
          <a:p>
            <a:endParaRPr lang="en-US" dirty="0"/>
          </a:p>
          <a:p>
            <a:pPr lvl="1"/>
            <a:r>
              <a:rPr lang="en-US" dirty="0"/>
              <a:t>Ex.    Na </a:t>
            </a:r>
            <a:r>
              <a:rPr lang="en-US" dirty="0">
                <a:sym typeface="Wingdings" panose="05000000000000000000" pitchFamily="2" charset="2"/>
              </a:rPr>
              <a:t> Na</a:t>
            </a:r>
            <a:r>
              <a:rPr lang="en-US" baseline="30000" dirty="0">
                <a:sym typeface="Wingdings" panose="05000000000000000000" pitchFamily="2" charset="2"/>
              </a:rPr>
              <a:t>+</a:t>
            </a:r>
            <a:r>
              <a:rPr lang="en-US" dirty="0">
                <a:sym typeface="Wingdings" panose="05000000000000000000" pitchFamily="2" charset="2"/>
              </a:rPr>
              <a:t> + e-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428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Gain of electrons</a:t>
            </a:r>
          </a:p>
          <a:p>
            <a:pPr lvl="1"/>
            <a:r>
              <a:rPr lang="en-US" dirty="0"/>
              <a:t>Electron as REACTANT</a:t>
            </a:r>
          </a:p>
          <a:p>
            <a:r>
              <a:rPr lang="en-US" dirty="0"/>
              <a:t>Charge of species decreases</a:t>
            </a:r>
          </a:p>
          <a:p>
            <a:endParaRPr lang="en-US" dirty="0"/>
          </a:p>
          <a:p>
            <a:r>
              <a:rPr lang="en-US" dirty="0"/>
              <a:t>Ex.   Cl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+ 2 e-    2 </a:t>
            </a:r>
            <a:r>
              <a:rPr lang="en-US" dirty="0" err="1">
                <a:sym typeface="Wingdings" panose="05000000000000000000" pitchFamily="2" charset="2"/>
              </a:rPr>
              <a:t>Cl</a:t>
            </a:r>
            <a:r>
              <a:rPr lang="en-US" baseline="30000" dirty="0">
                <a:sym typeface="Wingdings" panose="05000000000000000000" pitchFamily="2" charset="2"/>
              </a:rPr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200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024744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Classify the following reactions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6777317" cy="4191000"/>
          </a:xfrm>
        </p:spPr>
        <p:txBody>
          <a:bodyPr/>
          <a:lstStyle/>
          <a:p>
            <a:r>
              <a:rPr lang="en-US" altLang="en-US" dirty="0"/>
              <a:t>Are they redox reactions?  If yes, what is oxidized?  What is reduced?</a:t>
            </a:r>
          </a:p>
          <a:p>
            <a:pPr lvl="1" eaLnBrk="1" hangingPunct="1"/>
            <a:r>
              <a:rPr lang="en-US" altLang="en-US">
                <a:sym typeface="Wingdings" pitchFamily="2" charset="2"/>
              </a:rPr>
              <a:t>2 N</a:t>
            </a:r>
            <a:r>
              <a:rPr lang="en-US" altLang="en-US" baseline="-25000">
                <a:sym typeface="Wingdings" pitchFamily="2" charset="2"/>
              </a:rPr>
              <a:t>2</a:t>
            </a:r>
            <a:r>
              <a:rPr lang="en-US" altLang="en-US">
                <a:sym typeface="Wingdings" pitchFamily="2" charset="2"/>
              </a:rPr>
              <a:t> </a:t>
            </a:r>
            <a:r>
              <a:rPr lang="en-US" altLang="en-US" dirty="0">
                <a:sym typeface="Wingdings" pitchFamily="2" charset="2"/>
              </a:rPr>
              <a:t>+ O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  2N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O</a:t>
            </a:r>
          </a:p>
          <a:p>
            <a:pPr lvl="1" eaLnBrk="1" hangingPunct="1"/>
            <a:endParaRPr lang="en-US" altLang="en-US" dirty="0">
              <a:sym typeface="Wingdings" pitchFamily="2" charset="2"/>
            </a:endParaRPr>
          </a:p>
          <a:p>
            <a:pPr lvl="1" eaLnBrk="1" hangingPunct="1"/>
            <a:endParaRPr lang="en-US" altLang="en-US" dirty="0">
              <a:sym typeface="Wingdings" pitchFamily="2" charset="2"/>
            </a:endParaRPr>
          </a:p>
          <a:p>
            <a:pPr lvl="1" eaLnBrk="1" hangingPunct="1"/>
            <a:r>
              <a:rPr lang="en-US" altLang="en-US" dirty="0">
                <a:sym typeface="Wingdings" pitchFamily="2" charset="2"/>
              </a:rPr>
              <a:t>  C</a:t>
            </a:r>
            <a:r>
              <a:rPr lang="en-US" altLang="en-US" baseline="-25000" dirty="0">
                <a:sym typeface="Wingdings" pitchFamily="2" charset="2"/>
              </a:rPr>
              <a:t>4</a:t>
            </a:r>
            <a:r>
              <a:rPr lang="en-US" altLang="en-US" dirty="0">
                <a:sym typeface="Wingdings" pitchFamily="2" charset="2"/>
              </a:rPr>
              <a:t>H</a:t>
            </a:r>
            <a:r>
              <a:rPr lang="en-US" altLang="en-US" baseline="-25000" dirty="0">
                <a:sym typeface="Wingdings" pitchFamily="2" charset="2"/>
              </a:rPr>
              <a:t>8</a:t>
            </a:r>
            <a:r>
              <a:rPr lang="en-US" altLang="en-US" dirty="0">
                <a:sym typeface="Wingdings" pitchFamily="2" charset="2"/>
              </a:rPr>
              <a:t> + 6 O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  4 CO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 + 4 H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O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CaCO</a:t>
            </a:r>
            <a:r>
              <a:rPr lang="en-US" altLang="en-US" baseline="-25000" dirty="0"/>
              <a:t>3</a:t>
            </a:r>
            <a:r>
              <a:rPr lang="en-US" altLang="en-US" dirty="0"/>
              <a:t> </a:t>
            </a:r>
            <a:r>
              <a:rPr lang="en-US" altLang="en-US" dirty="0">
                <a:sym typeface="Wingdings" pitchFamily="2" charset="2"/>
              </a:rPr>
              <a:t> </a:t>
            </a:r>
            <a:r>
              <a:rPr lang="en-US" altLang="en-US" dirty="0" err="1">
                <a:sym typeface="Wingdings" pitchFamily="2" charset="2"/>
              </a:rPr>
              <a:t>CaO</a:t>
            </a:r>
            <a:r>
              <a:rPr lang="en-US" altLang="en-US" dirty="0">
                <a:sym typeface="Wingdings" pitchFamily="2" charset="2"/>
              </a:rPr>
              <a:t> + CO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endParaRPr lang="en-US" alt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424927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Classify, predict products, then balance the following.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___Al</a:t>
            </a:r>
            <a:r>
              <a:rPr lang="en-US" altLang="en-US" baseline="-25000"/>
              <a:t>2</a:t>
            </a:r>
            <a:r>
              <a:rPr lang="en-US" altLang="en-US"/>
              <a:t>(SO</a:t>
            </a:r>
            <a:r>
              <a:rPr lang="en-US" altLang="en-US" baseline="-25000"/>
              <a:t>4</a:t>
            </a:r>
            <a:r>
              <a:rPr lang="en-US" altLang="en-US"/>
              <a:t>)</a:t>
            </a:r>
            <a:r>
              <a:rPr lang="en-US" altLang="en-US" baseline="-25000"/>
              <a:t>3</a:t>
            </a:r>
            <a:r>
              <a:rPr lang="en-US" altLang="en-US"/>
              <a:t> + ___H</a:t>
            </a:r>
            <a:r>
              <a:rPr lang="en-US" altLang="en-US" baseline="-25000"/>
              <a:t>3</a:t>
            </a:r>
            <a:r>
              <a:rPr lang="en-US" altLang="en-US"/>
              <a:t>PO</a:t>
            </a:r>
            <a:r>
              <a:rPr lang="en-US" altLang="en-US" baseline="-25000"/>
              <a:t>4</a:t>
            </a:r>
            <a:r>
              <a:rPr lang="en-US" altLang="en-US"/>
              <a:t> </a:t>
            </a:r>
            <a:r>
              <a:rPr lang="en-US" altLang="en-US">
                <a:sym typeface="Wingdings" pitchFamily="2" charset="2"/>
              </a:rPr>
              <a:t></a:t>
            </a: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r>
              <a:rPr lang="en-US" altLang="en-US">
                <a:sym typeface="Wingdings" pitchFamily="2" charset="2"/>
              </a:rPr>
              <a:t>___Ca + ___AlCl</a:t>
            </a:r>
            <a:r>
              <a:rPr lang="en-US" altLang="en-US" baseline="-25000">
                <a:sym typeface="Wingdings" pitchFamily="2" charset="2"/>
              </a:rPr>
              <a:t>3</a:t>
            </a:r>
            <a:r>
              <a:rPr lang="en-US" altLang="en-US">
                <a:sym typeface="Wingdings" pitchFamily="2" charset="2"/>
              </a:rPr>
              <a:t>   </a:t>
            </a: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Classify, predict products, then balance the following.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___HgO </a:t>
            </a:r>
            <a:r>
              <a:rPr lang="en-US" altLang="en-US">
                <a:sym typeface="Wingdings" pitchFamily="2" charset="2"/>
              </a:rPr>
              <a:t> </a:t>
            </a: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r>
              <a:rPr lang="en-US" altLang="en-US">
                <a:sym typeface="Wingdings" pitchFamily="2" charset="2"/>
              </a:rPr>
              <a:t>___Mg + ___N</a:t>
            </a:r>
            <a:r>
              <a:rPr lang="en-US" altLang="en-US" baseline="-25000">
                <a:sym typeface="Wingdings" pitchFamily="2" charset="2"/>
              </a:rPr>
              <a:t>2</a:t>
            </a:r>
            <a:r>
              <a:rPr lang="en-US" altLang="en-US">
                <a:sym typeface="Wingdings" pitchFamily="2" charset="2"/>
              </a:rPr>
              <a:t> </a:t>
            </a: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r>
              <a:rPr lang="en-US" altLang="en-US">
                <a:sym typeface="Wingdings" pitchFamily="2" charset="2"/>
              </a:rPr>
              <a:t>___FeS + ___O</a:t>
            </a:r>
            <a:r>
              <a:rPr lang="en-US" altLang="en-US" baseline="-25000">
                <a:sym typeface="Wingdings" pitchFamily="2" charset="2"/>
              </a:rPr>
              <a:t>2</a:t>
            </a:r>
            <a:r>
              <a:rPr lang="en-US" altLang="en-US">
                <a:sym typeface="Wingdings" pitchFamily="2" charset="2"/>
              </a:rPr>
              <a:t>    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Compare and contrast the 5 main types of chemical reactions</a:t>
            </a:r>
          </a:p>
          <a:p>
            <a:pPr eaLnBrk="1" hangingPunct="1"/>
            <a:r>
              <a:rPr lang="en-US" altLang="en-US"/>
              <a:t>Identify reactions as redox or not redox</a:t>
            </a:r>
          </a:p>
          <a:p>
            <a:pPr eaLnBrk="1" hangingPunct="1"/>
            <a:r>
              <a:rPr lang="en-US" altLang="en-US"/>
              <a:t>Use patterns to predict products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Synthesis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altLang="en-US" sz="2400"/>
              <a:t>Description:</a:t>
            </a:r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Examples:  </a:t>
            </a:r>
          </a:p>
        </p:txBody>
      </p:sp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4648200" y="1752600"/>
            <a:ext cx="17827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+ B </a:t>
            </a:r>
            <a:r>
              <a:rPr lang="en-US" altLang="en-US">
                <a:sym typeface="Wingdings" pitchFamily="2" charset="2"/>
              </a:rPr>
              <a:t> C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Decomposition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Description:                  AB </a:t>
            </a:r>
            <a:r>
              <a:rPr lang="en-US" altLang="en-US">
                <a:sym typeface="Wingdings" pitchFamily="2" charset="2"/>
              </a:rPr>
              <a:t> A + B</a:t>
            </a: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r>
              <a:rPr lang="en-US" altLang="en-US">
                <a:sym typeface="Wingdings" pitchFamily="2" charset="2"/>
              </a:rPr>
              <a:t>Examples: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Single Replacement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Description:                  A + BC </a:t>
            </a:r>
            <a:r>
              <a:rPr lang="en-US" altLang="en-US">
                <a:sym typeface="Wingdings" pitchFamily="2" charset="2"/>
              </a:rPr>
              <a:t> AC + B</a:t>
            </a: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r>
              <a:rPr lang="en-US" altLang="en-US">
                <a:sym typeface="Wingdings" pitchFamily="2" charset="2"/>
              </a:rPr>
              <a:t>Examples: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Double Displacement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332038"/>
            <a:ext cx="8534400" cy="4525962"/>
          </a:xfrm>
        </p:spPr>
        <p:txBody>
          <a:bodyPr/>
          <a:lstStyle/>
          <a:p>
            <a:pPr eaLnBrk="1" hangingPunct="1"/>
            <a:r>
              <a:rPr lang="en-US" altLang="en-US"/>
              <a:t>Description:                 AB + CD </a:t>
            </a:r>
            <a:r>
              <a:rPr lang="en-US" altLang="en-US">
                <a:sym typeface="Wingdings" pitchFamily="2" charset="2"/>
              </a:rPr>
              <a:t> AD + BC</a:t>
            </a: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endParaRPr lang="en-US" altLang="en-US">
              <a:sym typeface="Wingdings" pitchFamily="2" charset="2"/>
            </a:endParaRPr>
          </a:p>
          <a:p>
            <a:pPr eaLnBrk="1" hangingPunct="1"/>
            <a:r>
              <a:rPr lang="en-US" altLang="en-US">
                <a:sym typeface="Wingdings" pitchFamily="2" charset="2"/>
              </a:rPr>
              <a:t>Examples: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Combustion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Description: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C</a:t>
            </a:r>
            <a:r>
              <a:rPr lang="en-US" altLang="en-US" baseline="-25000" dirty="0" err="1"/>
              <a:t>x</a:t>
            </a:r>
            <a:r>
              <a:rPr lang="en-US" altLang="en-US" dirty="0" err="1"/>
              <a:t>H</a:t>
            </a:r>
            <a:r>
              <a:rPr lang="en-US" altLang="en-US" baseline="-25000" dirty="0" err="1"/>
              <a:t>y</a:t>
            </a:r>
            <a:r>
              <a:rPr lang="en-US" altLang="en-US" dirty="0"/>
              <a:t> + O</a:t>
            </a:r>
            <a:r>
              <a:rPr lang="en-US" altLang="en-US" baseline="-25000" dirty="0"/>
              <a:t>2</a:t>
            </a:r>
            <a:r>
              <a:rPr lang="en-US" altLang="en-US" dirty="0"/>
              <a:t> </a:t>
            </a:r>
            <a:r>
              <a:rPr lang="en-US" altLang="en-US" dirty="0">
                <a:sym typeface="Wingdings" pitchFamily="2" charset="2"/>
              </a:rPr>
              <a:t> CO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 + H</a:t>
            </a:r>
            <a:r>
              <a:rPr lang="en-US" altLang="en-US" baseline="-25000" dirty="0">
                <a:sym typeface="Wingdings" pitchFamily="2" charset="2"/>
              </a:rPr>
              <a:t>2</a:t>
            </a:r>
            <a:r>
              <a:rPr lang="en-US" altLang="en-US" dirty="0">
                <a:sym typeface="Wingdings" pitchFamily="2" charset="2"/>
              </a:rPr>
              <a:t>O</a:t>
            </a:r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452596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3200" dirty="0"/>
              <a:t>When solid mercury(II) sulfide is heated with oxygen, liquid mercury metal and gaseous sulfur dioxide are produced.</a:t>
            </a:r>
          </a:p>
        </p:txBody>
      </p:sp>
    </p:spTree>
    <p:extLst>
      <p:ext uri="{BB962C8B-B14F-4D97-AF65-F5344CB8AC3E}">
        <p14:creationId xmlns:p14="http://schemas.microsoft.com/office/powerpoint/2010/main" val="2712681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Balancing combustion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    C</a:t>
            </a:r>
            <a:r>
              <a:rPr lang="en-US" baseline="-25000" dirty="0"/>
              <a:t>8</a:t>
            </a:r>
            <a:r>
              <a:rPr lang="en-US" dirty="0"/>
              <a:t>H</a:t>
            </a:r>
            <a:r>
              <a:rPr lang="en-US" baseline="-25000" dirty="0"/>
              <a:t>18</a:t>
            </a:r>
            <a:r>
              <a:rPr lang="en-US" dirty="0"/>
              <a:t>   +      O</a:t>
            </a:r>
            <a:r>
              <a:rPr lang="en-US" baseline="-25000" dirty="0"/>
              <a:t>2</a:t>
            </a:r>
            <a:r>
              <a:rPr lang="en-US" dirty="0"/>
              <a:t>  </a:t>
            </a:r>
            <a:r>
              <a:rPr lang="en-US" dirty="0">
                <a:latin typeface="Cambria Math"/>
                <a:ea typeface="Cambria Math"/>
              </a:rPr>
              <a:t>→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07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2265</TotalTime>
  <Words>297</Words>
  <Application>Microsoft Macintosh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Cambria Math</vt:lpstr>
      <vt:lpstr>Century Gothic</vt:lpstr>
      <vt:lpstr>Wingdings 2</vt:lpstr>
      <vt:lpstr>Austin</vt:lpstr>
      <vt:lpstr>Types of Chemical Reactions</vt:lpstr>
      <vt:lpstr>Objectives</vt:lpstr>
      <vt:lpstr>Synthesis</vt:lpstr>
      <vt:lpstr>Decomposition</vt:lpstr>
      <vt:lpstr>Single Replacement</vt:lpstr>
      <vt:lpstr>Double Displacement</vt:lpstr>
      <vt:lpstr>Combustion</vt:lpstr>
      <vt:lpstr>PowerPoint Presentation</vt:lpstr>
      <vt:lpstr>Balancing combustion reactions</vt:lpstr>
      <vt:lpstr>Complete vs. incomplete combustion</vt:lpstr>
      <vt:lpstr>Redox Reactions</vt:lpstr>
      <vt:lpstr>Are these redox reactions?</vt:lpstr>
      <vt:lpstr>Oxidation</vt:lpstr>
      <vt:lpstr>Reduction</vt:lpstr>
      <vt:lpstr>Classify the following reactions</vt:lpstr>
      <vt:lpstr>Classify, predict products, then balance the following.</vt:lpstr>
      <vt:lpstr>Classify, predict products, then balance the following.</vt:lpstr>
    </vt:vector>
  </TitlesOfParts>
  <Company>The Bromfield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Chemical Reactions</dc:title>
  <dc:creator>Kristen Vanderveen</dc:creator>
  <cp:lastModifiedBy>Kristen Vanderveen</cp:lastModifiedBy>
  <cp:revision>15</cp:revision>
  <dcterms:created xsi:type="dcterms:W3CDTF">2009-12-21T16:45:15Z</dcterms:created>
  <dcterms:modified xsi:type="dcterms:W3CDTF">2020-11-01T16:09:29Z</dcterms:modified>
</cp:coreProperties>
</file>