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handoutMasterIdLst>
    <p:handoutMasterId r:id="rId24"/>
  </p:handoutMasterIdLst>
  <p:sldIdLst>
    <p:sldId id="256" r:id="rId2"/>
    <p:sldId id="257" r:id="rId3"/>
    <p:sldId id="285" r:id="rId4"/>
    <p:sldId id="261" r:id="rId5"/>
    <p:sldId id="272" r:id="rId6"/>
    <p:sldId id="273" r:id="rId7"/>
    <p:sldId id="274" r:id="rId8"/>
    <p:sldId id="286" r:id="rId9"/>
    <p:sldId id="275" r:id="rId10"/>
    <p:sldId id="276" r:id="rId11"/>
    <p:sldId id="277" r:id="rId12"/>
    <p:sldId id="263" r:id="rId13"/>
    <p:sldId id="278" r:id="rId14"/>
    <p:sldId id="288" r:id="rId15"/>
    <p:sldId id="262" r:id="rId16"/>
    <p:sldId id="287" r:id="rId17"/>
    <p:sldId id="266" r:id="rId18"/>
    <p:sldId id="279" r:id="rId19"/>
    <p:sldId id="282" r:id="rId20"/>
    <p:sldId id="280" r:id="rId21"/>
    <p:sldId id="283" r:id="rId22"/>
    <p:sldId id="284" r:id="rId23"/>
  </p:sldIdLst>
  <p:sldSz cx="9144000" cy="6858000" type="screen4x3"/>
  <p:notesSz cx="9283700" cy="6985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2"/>
    <p:restoredTop sz="94575"/>
  </p:normalViewPr>
  <p:slideViewPr>
    <p:cSldViewPr>
      <p:cViewPr varScale="1">
        <p:scale>
          <a:sx n="112" d="100"/>
          <a:sy n="112" d="100"/>
        </p:scale>
        <p:origin x="211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0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01119BA-D142-46EC-B8F8-4323F541C86F}" type="datetimeFigureOut">
              <a:rPr lang="en-US" smtClean="0"/>
              <a:t>2/25/21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8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34538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36D0AF95-416C-4588-98E9-F044ECEF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89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endParaRPr lang="en-US" alt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B081BC4-ED74-4828-97AC-EA728CC951A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1A08-9E4F-492B-9F1F-D699A84F6B5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6FF6-2639-4544-8CA0-FC0838C08BD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904E8B0-F615-46E0-80EC-1EC27EE4F3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94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F938-BB1A-425E-B494-D781C74C04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7728-65BC-4E94-8B5D-C9B77A076AE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DF94-9D59-4AE5-BD37-8DEC38A6D01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D7A6-FE66-4CF3-A083-785C10080FB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5743-711A-41EA-B151-5994E6024B7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AF46-2A40-42BB-B9FF-5DD7B024A9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6A2D-F1E4-428A-8715-AD0C6598DB2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C747-10FF-4A27-A763-5EBCA1A434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0FC3AAF-47B4-4D98-9B7B-AEF9601072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Writing Electron Configurations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Bromfield Honors Chemistry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Use both arrows&amp; box notation and spectroscopic notation to write electron configurations for...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Helium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Lithium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Beryllium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Boron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8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Hund’s</a:t>
            </a:r>
            <a:r>
              <a:rPr lang="en-US" dirty="0"/>
              <a:t>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Applies to p, d and f sub levels</a:t>
            </a:r>
          </a:p>
          <a:p>
            <a:pPr lvl="1"/>
            <a:r>
              <a:rPr lang="en-US" dirty="0"/>
              <a:t>“degenerate orbitals”—all the orbitals in the sublevel have the same energy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1447800"/>
            <a:ext cx="304443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0" y="5967558"/>
            <a:ext cx="3194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Friedrich  </a:t>
            </a:r>
            <a:r>
              <a:rPr lang="en-US" dirty="0" err="1"/>
              <a:t>Hund</a:t>
            </a:r>
            <a:r>
              <a:rPr lang="en-US" dirty="0"/>
              <a:t>, in the 1920’s</a:t>
            </a:r>
          </a:p>
        </p:txBody>
      </p:sp>
    </p:spTree>
    <p:extLst>
      <p:ext uri="{BB962C8B-B14F-4D97-AF65-F5344CB8AC3E}">
        <p14:creationId xmlns:p14="http://schemas.microsoft.com/office/powerpoint/2010/main" val="421161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Hund’s</a:t>
            </a:r>
            <a:r>
              <a:rPr lang="en-US" dirty="0"/>
              <a:t> Rule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 dirty="0"/>
              <a:t>For degenerate orbitals (i.e., p, d and f sublevels), place one electron in each orbital, all spin aligned, before pairing any electrons</a:t>
            </a:r>
          </a:p>
          <a:p>
            <a:endParaRPr lang="en-US" sz="2600" dirty="0"/>
          </a:p>
        </p:txBody>
      </p:sp>
      <p:sp>
        <p:nvSpPr>
          <p:cNvPr id="2" name="Rectangle 1"/>
          <p:cNvSpPr/>
          <p:nvPr/>
        </p:nvSpPr>
        <p:spPr>
          <a:xfrm>
            <a:off x="5181600" y="28194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67400" y="28194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29400" y="28194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e 2"/>
          <p:cNvSpPr/>
          <p:nvPr/>
        </p:nvSpPr>
        <p:spPr>
          <a:xfrm rot="5400000">
            <a:off x="5938069" y="2800350"/>
            <a:ext cx="419100" cy="1752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46906" y="399404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3p sublevel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Write electron configurations…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Carbon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Nitrogen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Sulfur</a:t>
            </a:r>
          </a:p>
        </p:txBody>
      </p:sp>
    </p:spTree>
    <p:extLst>
      <p:ext uri="{BB962C8B-B14F-4D97-AF65-F5344CB8AC3E}">
        <p14:creationId xmlns:p14="http://schemas.microsoft.com/office/powerpoint/2010/main" val="3145614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42B8-8BFE-874B-84FD-FF00D1C4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/>
              <a:t>Do now…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51456D-B1D9-1E44-816A-C0CD7C96D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371600"/>
            <a:ext cx="6777317" cy="3508977"/>
          </a:xfrm>
        </p:spPr>
        <p:txBody>
          <a:bodyPr/>
          <a:lstStyle/>
          <a:p>
            <a:r>
              <a:rPr lang="en-US" dirty="0"/>
              <a:t>What is the mistake in each of the following electron configurations?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92B842-54D3-7346-94BE-E08F98BFB543}"/>
                  </a:ext>
                </a:extLst>
              </p:cNvPr>
              <p:cNvSpPr txBox="1"/>
              <p:nvPr/>
            </p:nvSpPr>
            <p:spPr>
              <a:xfrm>
                <a:off x="1626475" y="2263672"/>
                <a:ext cx="2960177" cy="7967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a)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↿⇂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↿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↿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↿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92B842-54D3-7346-94BE-E08F98BFB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475" y="2263672"/>
                <a:ext cx="2960177" cy="796757"/>
              </a:xfrm>
              <a:prstGeom prst="rect">
                <a:avLst/>
              </a:prstGeom>
              <a:blipFill>
                <a:blip r:embed="rId2"/>
                <a:stretch>
                  <a:fillRect l="-5983"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8A89B6-25D0-4C4A-9789-82F752A6F318}"/>
                  </a:ext>
                </a:extLst>
              </p:cNvPr>
              <p:cNvSpPr txBox="1"/>
              <p:nvPr/>
            </p:nvSpPr>
            <p:spPr>
              <a:xfrm>
                <a:off x="1626475" y="3562298"/>
                <a:ext cx="3111062" cy="7804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b)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↿⇂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↿⇂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↿⇂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↿⇂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↿⇂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⇂⇂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8A89B6-25D0-4C4A-9789-82F752A6F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475" y="3562298"/>
                <a:ext cx="3111062" cy="780406"/>
              </a:xfrm>
              <a:prstGeom prst="rect">
                <a:avLst/>
              </a:prstGeom>
              <a:blipFill>
                <a:blip r:embed="rId3"/>
                <a:stretch>
                  <a:fillRect l="-5691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5C299D-406A-2E4C-87A5-5C1742A696CD}"/>
                  </a:ext>
                </a:extLst>
              </p:cNvPr>
              <p:cNvSpPr txBox="1"/>
              <p:nvPr/>
            </p:nvSpPr>
            <p:spPr>
              <a:xfrm>
                <a:off x="4876800" y="2362200"/>
                <a:ext cx="2653862" cy="7804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c)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↿⇂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↿⇂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↿⇂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↿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5C299D-406A-2E4C-87A5-5C1742A69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362200"/>
                <a:ext cx="2653862" cy="780406"/>
              </a:xfrm>
              <a:prstGeom prst="rect">
                <a:avLst/>
              </a:prstGeom>
              <a:blipFill>
                <a:blip r:embed="rId4"/>
                <a:stretch>
                  <a:fillRect l="-7177" t="-3226" r="-1914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21DA4D-20E6-024D-A0A4-9B29C462D162}"/>
                  </a:ext>
                </a:extLst>
              </p:cNvPr>
              <p:cNvSpPr txBox="1"/>
              <p:nvPr/>
            </p:nvSpPr>
            <p:spPr>
              <a:xfrm>
                <a:off x="4921762" y="3516284"/>
                <a:ext cx="2653862" cy="7804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d)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↿⇂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↿⇂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↿⇂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↿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21DA4D-20E6-024D-A0A4-9B29C462D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762" y="3516284"/>
                <a:ext cx="2653862" cy="780406"/>
              </a:xfrm>
              <a:prstGeom prst="rect">
                <a:avLst/>
              </a:prstGeom>
              <a:blipFill>
                <a:blip r:embed="rId5"/>
                <a:stretch>
                  <a:fillRect l="-7143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122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Aufbau</a:t>
            </a:r>
            <a:r>
              <a:rPr lang="en-US" dirty="0"/>
              <a:t> principle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2847976" cy="4411662"/>
          </a:xfrm>
        </p:spPr>
        <p:txBody>
          <a:bodyPr/>
          <a:lstStyle/>
          <a:p>
            <a:r>
              <a:rPr lang="en-US" sz="2600" dirty="0"/>
              <a:t>Mnemonic</a:t>
            </a:r>
          </a:p>
          <a:p>
            <a:pPr lvl="1"/>
            <a:r>
              <a:rPr lang="en-US" dirty="0"/>
              <a:t>After 3p, the filling sequence goes “out of order”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1"/>
            <a:ext cx="4803378" cy="499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CF24-5F55-CE40-B00B-1D1A89CA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Write the expected ground state electron configuration for…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1ABE0-B347-814E-933D-83064AB33D9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Chromium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1A8FC-3EF2-B847-8723-1C32140B90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86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the periodic table…</a:t>
            </a:r>
          </a:p>
        </p:txBody>
      </p:sp>
      <p:pic>
        <p:nvPicPr>
          <p:cNvPr id="19460" name="Picture 4" descr="06_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4008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way…noble gas notation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Use group 18 element to represent the inner (“core”) electrons</a:t>
            </a:r>
          </a:p>
          <a:p>
            <a:endParaRPr lang="en-US" dirty="0"/>
          </a:p>
          <a:p>
            <a:r>
              <a:rPr lang="en-US" dirty="0"/>
              <a:t>Ex.  Carbon</a:t>
            </a:r>
          </a:p>
          <a:p>
            <a:pPr marL="68580" indent="0">
              <a:buNone/>
            </a:pPr>
            <a:r>
              <a:rPr lang="en-US" dirty="0"/>
              <a:t>    [He]2s</a:t>
            </a:r>
            <a:r>
              <a:rPr lang="en-US" baseline="30000" dirty="0"/>
              <a:t>2</a:t>
            </a:r>
            <a:r>
              <a:rPr lang="en-US" dirty="0"/>
              <a:t> 2p</a:t>
            </a:r>
            <a:r>
              <a:rPr lang="en-US" baseline="30000" dirty="0"/>
              <a:t>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81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Valence electrons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7772400" cy="4411662"/>
          </a:xfrm>
        </p:spPr>
        <p:txBody>
          <a:bodyPr/>
          <a:lstStyle/>
          <a:p>
            <a:r>
              <a:rPr lang="en-US" dirty="0"/>
              <a:t>Ex.  Carbon</a:t>
            </a:r>
          </a:p>
          <a:p>
            <a:pPr marL="68580" indent="0">
              <a:buNone/>
            </a:pPr>
            <a:r>
              <a:rPr lang="en-US" dirty="0"/>
              <a:t>    [He]2s</a:t>
            </a:r>
            <a:r>
              <a:rPr lang="en-US" baseline="30000" dirty="0"/>
              <a:t>2</a:t>
            </a:r>
            <a:r>
              <a:rPr lang="en-US" dirty="0"/>
              <a:t> 2p</a:t>
            </a:r>
            <a:r>
              <a:rPr lang="en-US" baseline="30000" dirty="0"/>
              <a:t>2</a:t>
            </a:r>
          </a:p>
          <a:p>
            <a:pPr marL="68580" indent="0">
              <a:buNone/>
            </a:pPr>
            <a:endParaRPr lang="en-US" baseline="30000" dirty="0"/>
          </a:p>
          <a:p>
            <a:r>
              <a:rPr lang="en-US" dirty="0"/>
              <a:t>Outermost s and p electrons  (d electrons don’t count as valence electrons)</a:t>
            </a:r>
            <a:endParaRPr lang="en-US" baseline="30000" dirty="0"/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600200" y="2133600"/>
            <a:ext cx="990600" cy="5334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240030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valence electrons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2590800" y="2400300"/>
            <a:ext cx="3048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03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rules for writing electron configurations</a:t>
            </a:r>
          </a:p>
          <a:p>
            <a:r>
              <a:rPr lang="en-US" dirty="0"/>
              <a:t>3 different formats for writing electron configurations</a:t>
            </a:r>
          </a:p>
          <a:p>
            <a:r>
              <a:rPr lang="en-US" dirty="0"/>
              <a:t>Practice problems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5438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Use noble gas notation to write electron configurations for…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Magnesium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Iron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Iodine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Bismuth</a:t>
            </a:r>
          </a:p>
        </p:txBody>
      </p:sp>
    </p:spTree>
    <p:extLst>
      <p:ext uri="{BB962C8B-B14F-4D97-AF65-F5344CB8AC3E}">
        <p14:creationId xmlns:p14="http://schemas.microsoft.com/office/powerpoint/2010/main" val="65151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/>
          <a:lstStyle/>
          <a:p>
            <a:r>
              <a:rPr lang="en-US" dirty="0"/>
              <a:t>Lewis dot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79311"/>
            <a:ext cx="5357308" cy="3508977"/>
          </a:xfrm>
        </p:spPr>
        <p:txBody>
          <a:bodyPr/>
          <a:lstStyle/>
          <a:p>
            <a:r>
              <a:rPr lang="en-US" dirty="0"/>
              <a:t>1 dot for each valence electron</a:t>
            </a:r>
          </a:p>
          <a:p>
            <a:r>
              <a:rPr lang="en-US" dirty="0"/>
              <a:t>Ex.  Carbon</a:t>
            </a:r>
          </a:p>
          <a:p>
            <a:pPr marL="68580" indent="0">
              <a:buNone/>
            </a:pPr>
            <a:r>
              <a:rPr lang="en-US" dirty="0"/>
              <a:t>    [He]2s</a:t>
            </a:r>
            <a:r>
              <a:rPr lang="en-US" baseline="30000" dirty="0"/>
              <a:t>2</a:t>
            </a:r>
            <a:r>
              <a:rPr lang="en-US" dirty="0"/>
              <a:t> 2p</a:t>
            </a:r>
            <a:r>
              <a:rPr lang="en-US" baseline="30000" dirty="0"/>
              <a:t>2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127454" y="2895600"/>
            <a:ext cx="1149145" cy="5334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57800" y="3810000"/>
            <a:ext cx="85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5586770" y="4896029"/>
            <a:ext cx="193574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84734" y="4295864"/>
            <a:ext cx="193574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586770" y="3733800"/>
            <a:ext cx="193574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64226" y="4343400"/>
            <a:ext cx="193574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41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024744" cy="1143000"/>
          </a:xfrm>
        </p:spPr>
        <p:txBody>
          <a:bodyPr/>
          <a:lstStyle/>
          <a:p>
            <a:r>
              <a:rPr lang="en-US" dirty="0"/>
              <a:t>Lewis dot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941" y="1828800"/>
            <a:ext cx="6777317" cy="3508977"/>
          </a:xfrm>
        </p:spPr>
        <p:txBody>
          <a:bodyPr/>
          <a:lstStyle/>
          <a:p>
            <a:r>
              <a:rPr lang="en-US" dirty="0"/>
              <a:t>For main block elements, </a:t>
            </a:r>
          </a:p>
          <a:p>
            <a:pPr marL="68580" indent="0">
              <a:buNone/>
            </a:pPr>
            <a:r>
              <a:rPr lang="en-US" dirty="0"/>
              <a:t>    # valence electrons = group number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819400"/>
            <a:ext cx="7315200" cy="280076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dirty="0"/>
              <a:t>Draw Lewis dot diagrams for..</a:t>
            </a:r>
          </a:p>
          <a:p>
            <a:endParaRPr lang="en-US" sz="2800" dirty="0"/>
          </a:p>
          <a:p>
            <a:r>
              <a:rPr lang="en-US" sz="2800" dirty="0"/>
              <a:t>Mg                                           S</a:t>
            </a:r>
          </a:p>
          <a:p>
            <a:endParaRPr lang="en-US" sz="2800" dirty="0"/>
          </a:p>
          <a:p>
            <a:r>
              <a:rPr lang="en-US" sz="2800" dirty="0"/>
              <a:t>N                                              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98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543800" cy="1295400"/>
          </a:xfrm>
        </p:spPr>
        <p:txBody>
          <a:bodyPr/>
          <a:lstStyle/>
          <a:p>
            <a:r>
              <a:rPr lang="en-US"/>
              <a:t>Analogy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66800"/>
            <a:ext cx="6400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6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Aufbau</a:t>
            </a:r>
            <a:r>
              <a:rPr lang="en-US" dirty="0"/>
              <a:t> principle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 dirty="0"/>
              <a:t>Orbitals are filled in order of INCREASING  energy</a:t>
            </a:r>
          </a:p>
        </p:txBody>
      </p:sp>
      <p:pic>
        <p:nvPicPr>
          <p:cNvPr id="12293" name="Picture 5" descr="06_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794" y="1722221"/>
            <a:ext cx="3599411" cy="4405745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Aufbau</a:t>
            </a:r>
            <a:r>
              <a:rPr lang="en-US" dirty="0"/>
              <a:t> principle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Start with energy level 1</a:t>
            </a:r>
          </a:p>
          <a:p>
            <a:r>
              <a:rPr lang="en-US" dirty="0"/>
              <a:t>Then energy level 2, and so on</a:t>
            </a:r>
          </a:p>
          <a:p>
            <a:r>
              <a:rPr lang="en-US" dirty="0"/>
              <a:t>In general, s &lt; p &lt; d &lt; f in the same energy level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24247"/>
            <a:ext cx="3817776" cy="467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337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024744" cy="1143000"/>
          </a:xfrm>
        </p:spPr>
        <p:txBody>
          <a:bodyPr/>
          <a:lstStyle/>
          <a:p>
            <a:r>
              <a:rPr lang="en-US" dirty="0"/>
              <a:t>Writing an e- </a:t>
            </a:r>
            <a:r>
              <a:rPr lang="en-US" dirty="0" err="1"/>
              <a:t>config</a:t>
            </a:r>
            <a:r>
              <a:rPr lang="en-US" dirty="0"/>
              <a:t> for 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 has 1 electron</a:t>
            </a:r>
          </a:p>
          <a:p>
            <a:r>
              <a:rPr lang="en-US" dirty="0"/>
              <a:t>Orbital notation:  Arrows and boxes</a:t>
            </a:r>
          </a:p>
          <a:p>
            <a:endParaRPr lang="en-US" dirty="0"/>
          </a:p>
          <a:p>
            <a:r>
              <a:rPr lang="en-US" dirty="0"/>
              <a:t>Spectroscopic notation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02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Pauli Exclusion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Version 1: </a:t>
            </a:r>
          </a:p>
          <a:p>
            <a:pPr marL="365760" lvl="1" indent="0">
              <a:buNone/>
            </a:pPr>
            <a:r>
              <a:rPr lang="en-US" dirty="0"/>
              <a:t>No two electrons in the same atom can have identical sets of the 4 quantum numbers.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2895600" cy="347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88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F2268-2E6F-AB40-8EDA-77D9AF505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778" y="557371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Electrons have a property called “spin”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FAD02-1B42-0C40-90AA-42FE1F2BE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EFB155-5473-AC46-8DA4-AD70DC21F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00" y="2162426"/>
            <a:ext cx="66421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30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Pauli Exclusion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Version 2: </a:t>
            </a:r>
          </a:p>
          <a:p>
            <a:pPr marL="365760" lvl="1" indent="0">
              <a:buNone/>
            </a:pPr>
            <a:r>
              <a:rPr lang="en-US" dirty="0"/>
              <a:t>Two electrons may occupy the same orbital, but they must have opposite spins.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2895600" cy="347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53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20668</TotalTime>
  <Words>411</Words>
  <Application>Microsoft Macintosh PowerPoint</Application>
  <PresentationFormat>On-screen Show (4:3)</PresentationFormat>
  <Paragraphs>108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Cambria Math</vt:lpstr>
      <vt:lpstr>Century Gothic</vt:lpstr>
      <vt:lpstr>Wingdings 2</vt:lpstr>
      <vt:lpstr>Austin</vt:lpstr>
      <vt:lpstr>Writing Electron Configurations</vt:lpstr>
      <vt:lpstr>Objectives</vt:lpstr>
      <vt:lpstr>Analogy</vt:lpstr>
      <vt:lpstr>Aufbau principle</vt:lpstr>
      <vt:lpstr>Aufbau principle</vt:lpstr>
      <vt:lpstr>Writing an e- config for H</vt:lpstr>
      <vt:lpstr>Pauli Exclusion Principle</vt:lpstr>
      <vt:lpstr>Electrons have a property called “spin”</vt:lpstr>
      <vt:lpstr>Pauli Exclusion Principle</vt:lpstr>
      <vt:lpstr>Use both arrows&amp; box notation and spectroscopic notation to write electron configurations for...</vt:lpstr>
      <vt:lpstr>Hund’s Rule</vt:lpstr>
      <vt:lpstr>Hund’s Rule</vt:lpstr>
      <vt:lpstr>Write electron configurations…</vt:lpstr>
      <vt:lpstr>Do now…</vt:lpstr>
      <vt:lpstr>Aufbau principle</vt:lpstr>
      <vt:lpstr>Write the expected ground state electron configuration for…</vt:lpstr>
      <vt:lpstr>Use the periodic table…</vt:lpstr>
      <vt:lpstr>3rd way…noble gas notation</vt:lpstr>
      <vt:lpstr>Valence electrons</vt:lpstr>
      <vt:lpstr>Use noble gas notation to write electron configurations for…</vt:lpstr>
      <vt:lpstr>Lewis dot diagrams</vt:lpstr>
      <vt:lpstr>Lewis dot diagrams</vt:lpstr>
    </vt:vector>
  </TitlesOfParts>
  <Company>The Bromfield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Electron Configurations</dc:title>
  <dc:creator>Kristen Vanderveen</dc:creator>
  <cp:lastModifiedBy>Kristen Vanderveen</cp:lastModifiedBy>
  <cp:revision>42</cp:revision>
  <cp:lastPrinted>2016-05-20T13:29:10Z</cp:lastPrinted>
  <dcterms:created xsi:type="dcterms:W3CDTF">2008-09-30T13:37:17Z</dcterms:created>
  <dcterms:modified xsi:type="dcterms:W3CDTF">2021-02-25T18:06:38Z</dcterms:modified>
</cp:coreProperties>
</file>