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71" r:id="rId4"/>
    <p:sldId id="258" r:id="rId5"/>
    <p:sldId id="275" r:id="rId6"/>
    <p:sldId id="276" r:id="rId7"/>
    <p:sldId id="278" r:id="rId8"/>
    <p:sldId id="279" r:id="rId9"/>
    <p:sldId id="272" r:id="rId10"/>
    <p:sldId id="277" r:id="rId11"/>
    <p:sldId id="259" r:id="rId12"/>
    <p:sldId id="260" r:id="rId13"/>
    <p:sldId id="269" r:id="rId14"/>
    <p:sldId id="270" r:id="rId15"/>
    <p:sldId id="261" r:id="rId16"/>
    <p:sldId id="262" r:id="rId17"/>
  </p:sldIdLst>
  <p:sldSz cx="9144000" cy="6858000" type="screen4x3"/>
  <p:notesSz cx="9283700" cy="6997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44"/>
    <p:restoredTop sz="94580"/>
  </p:normalViewPr>
  <p:slideViewPr>
    <p:cSldViewPr>
      <p:cViewPr varScale="1">
        <p:scale>
          <a:sx n="121" d="100"/>
          <a:sy n="121" d="100"/>
        </p:scale>
        <p:origin x="1672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58939" y="0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58939" y="6647098"/>
            <a:ext cx="4022656" cy="349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35B61395-C0B6-4A13-84C1-79F74D7BDC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8340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2656" cy="350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8939" y="0"/>
            <a:ext cx="4022656" cy="35060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81DA3-DBC5-284C-8D00-3D144D8B8542}" type="datetimeFigureOut">
              <a:rPr lang="en-US" smtClean="0"/>
              <a:t>12/5/18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67050" y="874713"/>
            <a:ext cx="3149600" cy="2362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792" y="3367224"/>
            <a:ext cx="7426118" cy="27557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47098"/>
            <a:ext cx="4022656" cy="350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8939" y="6647098"/>
            <a:ext cx="4022656" cy="35060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43B674-298C-0945-884B-3840DBA92C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818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6801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0144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973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686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3435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8956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6400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296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00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2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27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60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83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1302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913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3B674-298C-0945-884B-3840DBA92C1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970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B689A71-8653-49A3-84D5-70A999006D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044BB-76D6-40F9-8AAA-CB87764264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D7684-5F92-4E59-AAF6-F7E85DCCB5C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7F41C0F5-6B01-462F-B795-9DF7446FBF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2643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E3C490-8AAF-40DB-AEE0-A18725837CEC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C9FD73-44A0-4AAB-AFA8-FC170CB7F3D4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27C22-302F-4FF2-BB86-C34307472FC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229B-EA64-43A2-B9FB-17E674BADF7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77A4AE-8B59-410C-8847-6C1B898D7FC8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F9165-DB20-4FD3-91DD-D862CDE147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BC9E7-68C3-44F6-BECC-C54F419A0F0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680D9C-9591-4723-9815-4AC7FC5C3983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alt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EB22248-6508-4F65-A51B-686B47FDF9E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employees.oneonta.edu/viningwj/sims/buffer_solutions_s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wmf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Buffers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Bromfield AP Chemistry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Adding strong acid to a buffer</a:t>
            </a:r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00199"/>
            <a:ext cx="7772400" cy="51011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7035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strong acid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1600200"/>
            <a:ext cx="4038600" cy="4411662"/>
          </a:xfrm>
        </p:spPr>
        <p:txBody>
          <a:bodyPr/>
          <a:lstStyle/>
          <a:p>
            <a:r>
              <a:rPr lang="en-US" sz="2600" dirty="0"/>
              <a:t>Buffer:  acetic acid and sodium acetate</a:t>
            </a:r>
          </a:p>
          <a:p>
            <a:r>
              <a:rPr lang="en-US" sz="2600" dirty="0"/>
              <a:t>Add </a:t>
            </a:r>
            <a:r>
              <a:rPr lang="en-US" sz="2600" dirty="0" err="1"/>
              <a:t>HCl</a:t>
            </a:r>
            <a:r>
              <a:rPr lang="en-US" sz="2600" dirty="0"/>
              <a:t> (source of H</a:t>
            </a:r>
            <a:r>
              <a:rPr lang="en-US" sz="2600" baseline="30000" dirty="0"/>
              <a:t>+</a:t>
            </a:r>
            <a:r>
              <a:rPr lang="en-US" sz="2600" dirty="0"/>
              <a:t>): will react with acetate ion </a:t>
            </a:r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685799"/>
            <a:ext cx="3505200" cy="5074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Adding strong base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600" dirty="0"/>
              <a:t>Buffer:  acetic acid and sodium acetate</a:t>
            </a:r>
          </a:p>
          <a:p>
            <a:r>
              <a:rPr lang="en-US" sz="2600" dirty="0"/>
              <a:t>Add </a:t>
            </a:r>
            <a:r>
              <a:rPr lang="en-US" sz="2600" dirty="0" err="1"/>
              <a:t>NaOH</a:t>
            </a:r>
            <a:r>
              <a:rPr lang="en-US" sz="2600" dirty="0"/>
              <a:t> (source of OH</a:t>
            </a:r>
            <a:r>
              <a:rPr lang="en-US" sz="2600" baseline="30000" dirty="0"/>
              <a:t>-</a:t>
            </a:r>
            <a:r>
              <a:rPr lang="en-US" sz="2600" dirty="0"/>
              <a:t>):   will react with acetic acid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6581" y="1281065"/>
            <a:ext cx="4090219" cy="51578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 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Calculating pH changes in buffers</a:t>
            </a:r>
          </a:p>
        </p:txBody>
      </p:sp>
      <p:pic>
        <p:nvPicPr>
          <p:cNvPr id="22532" name="Picture 4" descr="17_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676400"/>
            <a:ext cx="8839200" cy="3099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143000"/>
            <a:ext cx="8229600" cy="4525963"/>
          </a:xfrm>
        </p:spPr>
        <p:txBody>
          <a:bodyPr/>
          <a:lstStyle/>
          <a:p>
            <a:r>
              <a:rPr lang="en-US" sz="2400" dirty="0"/>
              <a:t>A buffer is made by adding 0.300 </a:t>
            </a:r>
            <a:r>
              <a:rPr lang="en-US" sz="2400" dirty="0" err="1"/>
              <a:t>mol</a:t>
            </a:r>
            <a:r>
              <a:rPr lang="en-US" sz="2400" dirty="0"/>
              <a:t> HC</a:t>
            </a:r>
            <a:r>
              <a:rPr lang="en-US" sz="2400" baseline="-25000" dirty="0"/>
              <a:t>2</a:t>
            </a:r>
            <a:r>
              <a:rPr lang="en-US" sz="2400" dirty="0"/>
              <a:t>H</a:t>
            </a:r>
            <a:r>
              <a:rPr lang="en-US" sz="2400" baseline="-25000" dirty="0"/>
              <a:t>3</a:t>
            </a:r>
            <a:r>
              <a:rPr lang="en-US" sz="2400" dirty="0"/>
              <a:t>O</a:t>
            </a:r>
            <a:r>
              <a:rPr lang="en-US" sz="2400" baseline="-25000" dirty="0"/>
              <a:t>2</a:t>
            </a:r>
            <a:r>
              <a:rPr lang="en-US" sz="2400" dirty="0"/>
              <a:t> and 0.300 </a:t>
            </a:r>
            <a:r>
              <a:rPr lang="en-US" sz="2400" dirty="0" err="1"/>
              <a:t>mol</a:t>
            </a:r>
            <a:r>
              <a:rPr lang="en-US" sz="2400" dirty="0"/>
              <a:t> NaC</a:t>
            </a:r>
            <a:r>
              <a:rPr lang="en-US" sz="2400" baseline="-25000" dirty="0"/>
              <a:t>2</a:t>
            </a:r>
            <a:r>
              <a:rPr lang="en-US" sz="2400" dirty="0"/>
              <a:t>H</a:t>
            </a:r>
            <a:r>
              <a:rPr lang="en-US" sz="2400" baseline="-25000" dirty="0"/>
              <a:t>3</a:t>
            </a:r>
            <a:r>
              <a:rPr lang="en-US" sz="2400" dirty="0"/>
              <a:t>O</a:t>
            </a:r>
            <a:r>
              <a:rPr lang="en-US" sz="2400" baseline="-25000" dirty="0"/>
              <a:t>2</a:t>
            </a:r>
            <a:r>
              <a:rPr lang="en-US" sz="2400" dirty="0"/>
              <a:t> to enough water to make 1.00 L of solution. The pH of the buffer is 4.74.Calculate the pH of this solution after 0.050 </a:t>
            </a:r>
            <a:r>
              <a:rPr lang="en-US" sz="2400" dirty="0" err="1"/>
              <a:t>mol</a:t>
            </a:r>
            <a:r>
              <a:rPr lang="en-US" sz="2400" dirty="0"/>
              <a:t> of </a:t>
            </a:r>
            <a:r>
              <a:rPr lang="en-US" sz="2400" dirty="0" err="1"/>
              <a:t>NaOH</a:t>
            </a:r>
            <a:r>
              <a:rPr lang="en-US" sz="2400" dirty="0"/>
              <a:t> is added.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Calculating pH changes in buffers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Buffers work best in a pH range ±1 from the </a:t>
            </a:r>
            <a:r>
              <a:rPr lang="en-US" dirty="0" err="1"/>
              <a:t>pK</a:t>
            </a:r>
            <a:r>
              <a:rPr lang="en-US" baseline="-25000" dirty="0" err="1"/>
              <a:t>a</a:t>
            </a:r>
            <a:r>
              <a:rPr lang="en-US" dirty="0"/>
              <a:t> value of the weak acid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pKa</a:t>
            </a:r>
            <a:r>
              <a:rPr lang="en-US" dirty="0"/>
              <a:t> = -log(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If </a:t>
            </a:r>
            <a:r>
              <a:rPr lang="en-US" dirty="0" err="1"/>
              <a:t>Ka</a:t>
            </a:r>
            <a:r>
              <a:rPr lang="en-US" dirty="0"/>
              <a:t> is large, </a:t>
            </a:r>
            <a:r>
              <a:rPr lang="en-US" dirty="0" err="1"/>
              <a:t>pKa</a:t>
            </a:r>
            <a:r>
              <a:rPr lang="en-US" dirty="0"/>
              <a:t> is small</a:t>
            </a:r>
            <a:r>
              <a:rPr lang="is-IS" dirty="0"/>
              <a:t>…</a:t>
            </a:r>
          </a:p>
          <a:p>
            <a:pPr lvl="3"/>
            <a:r>
              <a:rPr lang="en-US" dirty="0"/>
              <a:t>S</a:t>
            </a:r>
            <a:r>
              <a:rPr lang="is-IS"/>
              <a:t>tronger acids have smaller pKa values</a:t>
            </a:r>
            <a:endParaRPr lang="en-US" dirty="0"/>
          </a:p>
          <a:p>
            <a:endParaRPr lang="en-US" dirty="0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 range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It is possible to add more strong acid (or base) than the buffer system can react with!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 capacity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723900" y="1704047"/>
            <a:ext cx="4191000" cy="4411662"/>
          </a:xfrm>
        </p:spPr>
        <p:txBody>
          <a:bodyPr/>
          <a:lstStyle/>
          <a:p>
            <a:r>
              <a:rPr lang="en-US" dirty="0"/>
              <a:t>Mix a weak acid with a salt of its conjugate base</a:t>
            </a:r>
          </a:p>
          <a:p>
            <a:r>
              <a:rPr lang="en-US" dirty="0"/>
              <a:t>Ex.  Nitrous acid (HA) and sodium nitrite (a source of A</a:t>
            </a:r>
            <a:r>
              <a:rPr lang="en-US" baseline="30000" dirty="0"/>
              <a:t>-</a:t>
            </a:r>
            <a:r>
              <a:rPr lang="en-US" dirty="0"/>
              <a:t>)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buffers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752600"/>
            <a:ext cx="4165943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4973894"/>
            <a:ext cx="78422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83517"/>
            <a:ext cx="762000" cy="11756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788310" y="5851465"/>
            <a:ext cx="2634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Sodium ions not shown!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781050" y="1646238"/>
            <a:ext cx="3810000" cy="4411662"/>
          </a:xfrm>
        </p:spPr>
        <p:txBody>
          <a:bodyPr/>
          <a:lstStyle/>
          <a:p>
            <a:r>
              <a:rPr lang="en-US" dirty="0"/>
              <a:t>OR mix a weak base with a salt of its conjugate acid</a:t>
            </a:r>
          </a:p>
          <a:p>
            <a:r>
              <a:rPr lang="en-US" dirty="0"/>
              <a:t>Ex.  Ammonia (B) and ammonium chloride (HB</a:t>
            </a:r>
            <a:r>
              <a:rPr lang="en-US" baseline="30000" dirty="0"/>
              <a:t>+</a:t>
            </a:r>
            <a:r>
              <a:rPr lang="en-US" dirty="0"/>
              <a:t>)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Preparing buffers</a:t>
            </a:r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905000"/>
            <a:ext cx="4533900" cy="415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7131" y="4888060"/>
            <a:ext cx="1594669" cy="1474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124200" y="6362700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Chloride ions not shown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both a weak acid and a weak base are present, buffer solutions resist pH changes when acid or base is added.</a:t>
            </a:r>
          </a:p>
          <a:p>
            <a:pPr lvl="1"/>
            <a:r>
              <a:rPr lang="en-US" dirty="0">
                <a:hlinkClick r:id="rId3"/>
              </a:rPr>
              <a:t>Animation #1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Buffers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048104"/>
              </p:ext>
            </p:extLst>
          </p:nvPr>
        </p:nvGraphicFramePr>
        <p:xfrm>
          <a:off x="1905000" y="1981200"/>
          <a:ext cx="4927600" cy="1938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4" name="Equation" r:id="rId4" imgW="1129810" imgH="444307" progId="Equation.3">
                  <p:embed/>
                </p:oleObj>
              </mc:Choice>
              <mc:Fallback>
                <p:oleObj name="Equation" r:id="rId4" imgW="1129810" imgH="44430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981200"/>
                        <a:ext cx="4927600" cy="1938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expressions</a:t>
            </a:r>
          </a:p>
        </p:txBody>
      </p:sp>
    </p:spTree>
    <p:extLst>
      <p:ext uri="{BB962C8B-B14F-4D97-AF65-F5344CB8AC3E}">
        <p14:creationId xmlns:p14="http://schemas.microsoft.com/office/powerpoint/2010/main" val="220742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Rearrange:  </a:t>
            </a:r>
            <a:r>
              <a:rPr lang="en-US" dirty="0" err="1"/>
              <a:t>K</a:t>
            </a:r>
            <a:r>
              <a:rPr lang="en-US" baseline="-25000" dirty="0" err="1"/>
              <a:t>a</a:t>
            </a:r>
            <a:r>
              <a:rPr lang="en-US" dirty="0"/>
              <a:t> expressions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47800" y="2362200"/>
                <a:ext cx="6096000" cy="1633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4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sz="4800" b="0" i="1" smtClean="0">
                                  <a:latin typeface="Cambria Math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sz="4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0" i="1" smtClean="0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4800" b="0" i="1" smtClean="0">
                              <a:latin typeface="Cambria Math"/>
                            </a:rPr>
                            <m:t>𝑎</m:t>
                          </m:r>
                        </m:sub>
                      </m:sSub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/>
                            </a:rPr>
                            <m:t>[</m:t>
                          </m:r>
                          <m:r>
                            <a:rPr lang="en-US" sz="4800" b="0" i="1" smtClean="0">
                              <a:latin typeface="Cambria Math"/>
                            </a:rPr>
                            <m:t>𝐻𝐴</m:t>
                          </m:r>
                          <m:r>
                            <a:rPr lang="en-US" sz="4800" b="0" i="1" smtClean="0">
                              <a:latin typeface="Cambria Math"/>
                            </a:rPr>
                            <m:t>]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4800" b="0" i="1" smtClean="0">
                                  <a:latin typeface="Cambria Math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4800" b="0" i="1" smtClean="0">
                              <a:latin typeface="Cambria Math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2362200"/>
                <a:ext cx="6096000" cy="1633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990600" y="4724400"/>
            <a:ext cx="78834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Similarly, for a basic buffer we can rearrange the K</a:t>
            </a:r>
            <a:r>
              <a:rPr lang="en-US" baseline="-25000" dirty="0"/>
              <a:t>b</a:t>
            </a:r>
            <a:r>
              <a:rPr lang="en-US" dirty="0"/>
              <a:t> expression to find [OH</a:t>
            </a:r>
            <a:r>
              <a:rPr lang="en-US" baseline="30000" dirty="0"/>
              <a:t>-</a:t>
            </a:r>
            <a:r>
              <a:rPr lang="en-US" dirty="0"/>
              <a:t>]</a:t>
            </a:r>
          </a:p>
        </p:txBody>
      </p:sp>
    </p:spTree>
    <p:extLst>
      <p:ext uri="{BB962C8B-B14F-4D97-AF65-F5344CB8AC3E}">
        <p14:creationId xmlns:p14="http://schemas.microsoft.com/office/powerpoint/2010/main" val="4136132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What happens when [HA] = [A</a:t>
            </a:r>
            <a:r>
              <a:rPr lang="en-US" baseline="30000" dirty="0"/>
              <a:t>-</a:t>
            </a:r>
            <a:r>
              <a:rPr lang="en-US" dirty="0"/>
              <a:t>]?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676400" y="1545534"/>
                <a:ext cx="6096000" cy="1633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800" b="0" i="1" smtClean="0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4800" b="0" i="1" smtClean="0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sz="4800" b="0" i="1" smtClean="0">
                                  <a:latin typeface="Cambria Math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sz="48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0" i="1" smtClean="0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4800" b="0" i="1" smtClean="0">
                              <a:latin typeface="Cambria Math"/>
                            </a:rPr>
                            <m:t>𝑎</m:t>
                          </m:r>
                        </m:sub>
                      </m:sSub>
                      <m:f>
                        <m:fPr>
                          <m:ctrlPr>
                            <a:rPr lang="en-US" sz="4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800" b="0" i="1" smtClean="0">
                              <a:latin typeface="Cambria Math"/>
                            </a:rPr>
                            <m:t>[</m:t>
                          </m:r>
                          <m:r>
                            <a:rPr lang="en-US" sz="4800" b="0" i="1" smtClean="0">
                              <a:latin typeface="Cambria Math"/>
                            </a:rPr>
                            <m:t>𝐻𝐴</m:t>
                          </m:r>
                          <m:r>
                            <a:rPr lang="en-US" sz="4800" b="0" i="1" smtClean="0">
                              <a:latin typeface="Cambria Math"/>
                            </a:rPr>
                            <m:t>]</m:t>
                          </m:r>
                        </m:num>
                        <m:den>
                          <m:r>
                            <a:rPr lang="en-US" sz="4800" b="0" i="1" smtClean="0">
                              <a:latin typeface="Cambria Math"/>
                            </a:rPr>
                            <m:t>[</m:t>
                          </m:r>
                          <m:sSup>
                            <m:sSupPr>
                              <m:ctrlPr>
                                <a:rPr lang="en-US" sz="4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800" b="0" i="1" smtClean="0">
                                  <a:latin typeface="Cambria Math"/>
                                </a:rPr>
                                <m:t>𝐴</m:t>
                              </m:r>
                            </m:e>
                            <m:sup>
                              <m:r>
                                <a:rPr lang="en-US" sz="4800" b="0" i="1" smtClean="0">
                                  <a:latin typeface="Cambria Math"/>
                                </a:rPr>
                                <m:t>−</m:t>
                              </m:r>
                            </m:sup>
                          </m:sSup>
                          <m:r>
                            <a:rPr lang="en-US" sz="4800" b="0" i="1" smtClean="0">
                              <a:latin typeface="Cambria Math"/>
                            </a:rPr>
                            <m:t>]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1545534"/>
                <a:ext cx="6096000" cy="163333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276600" y="3352800"/>
                <a:ext cx="3468963" cy="76944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 i="1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400" i="1">
                                  <a:latin typeface="Cambria Math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sz="4400" i="1">
                                  <a:latin typeface="Cambria Math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sz="44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sz="4400" i="1"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76600" y="3352800"/>
                <a:ext cx="3468963" cy="769441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8696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82296" indent="0">
                  <a:buNone/>
                </a:pPr>
                <a:endParaRPr lang="en-US" dirty="0"/>
              </a:p>
              <a:p>
                <a:pPr marL="82296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0" smtClean="0">
                          <a:latin typeface="Cambria Math"/>
                        </a:rPr>
                        <m:t>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/>
                        </a:rPr>
                        <m:t>log</m:t>
                      </m:r>
                      <m:d>
                        <m:dPr>
                          <m:begChr m:val="["/>
                          <m:endChr m:val="]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𝐻</m:t>
                              </m:r>
                            </m:e>
                            <m:sub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sSup>
                            <m:sSup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>
                                  <a:latin typeface="Cambria Math"/>
                                </a:rPr>
                                <m:t>𝑂</m:t>
                              </m:r>
                            </m:e>
                            <m:sup>
                              <m:r>
                                <a:rPr lang="en-US" i="1">
                                  <a:latin typeface="Cambria Math"/>
                                </a:rPr>
                                <m:t>+</m:t>
                              </m:r>
                            </m:sup>
                          </m:sSup>
                        </m:e>
                      </m:d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𝑙𝑜𝑔𝐾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𝑎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  <a:p>
                <a:pPr marL="82296" indent="0">
                  <a:buNone/>
                </a:pPr>
                <a:r>
                  <a:rPr lang="en-US" dirty="0"/>
                  <a:t>			</a:t>
                </a:r>
              </a:p>
              <a:p>
                <a:pPr marL="82296" indent="0">
                  <a:buNone/>
                </a:pPr>
                <a:r>
                  <a:rPr lang="en-US" dirty="0"/>
                  <a:t>                       pH = </a:t>
                </a:r>
                <a:r>
                  <a:rPr lang="en-US" dirty="0" err="1"/>
                  <a:t>pKa</a:t>
                </a:r>
                <a:r>
                  <a:rPr lang="en-US" dirty="0"/>
                  <a:t> </a:t>
                </a:r>
              </a:p>
              <a:p>
                <a:pPr marL="82296" indent="0">
                  <a:buNone/>
                </a:pPr>
                <a:r>
                  <a:rPr lang="en-US" dirty="0"/>
                  <a:t>if the concentrations of weak acid and conjugate base are equal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Take the negative log of both sides…</a:t>
            </a:r>
          </a:p>
        </p:txBody>
      </p:sp>
    </p:spTree>
    <p:extLst>
      <p:ext uri="{BB962C8B-B14F-4D97-AF65-F5344CB8AC3E}">
        <p14:creationId xmlns:p14="http://schemas.microsoft.com/office/powerpoint/2010/main" val="3536142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8229600" cy="4411662"/>
          </a:xfrm>
        </p:spPr>
        <p:txBody>
          <a:bodyPr>
            <a:normAutofit/>
          </a:bodyPr>
          <a:lstStyle/>
          <a:p>
            <a:r>
              <a:rPr lang="en-US" sz="2800" dirty="0"/>
              <a:t>What is the pH of a buffer composed of 0.25 M benzoic acid and 0.15M sodium benzoate?  The </a:t>
            </a:r>
            <a:r>
              <a:rPr lang="en-US" sz="2800" dirty="0" err="1"/>
              <a:t>K</a:t>
            </a:r>
            <a:r>
              <a:rPr lang="en-US" sz="2800" baseline="-25000" dirty="0" err="1"/>
              <a:t>a</a:t>
            </a:r>
            <a:r>
              <a:rPr lang="en-US" sz="2800" dirty="0"/>
              <a:t> of benzoic acid is 6.3 x 10</a:t>
            </a:r>
            <a:r>
              <a:rPr lang="en-US" sz="2800" baseline="30000" dirty="0"/>
              <a:t>-5</a:t>
            </a:r>
            <a:r>
              <a:rPr lang="en-US" sz="2800" dirty="0"/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Calculating the pH of a buffer solution</a:t>
            </a:r>
          </a:p>
        </p:txBody>
      </p:sp>
    </p:spTree>
    <p:extLst>
      <p:ext uri="{BB962C8B-B14F-4D97-AF65-F5344CB8AC3E}">
        <p14:creationId xmlns:p14="http://schemas.microsoft.com/office/powerpoint/2010/main" val="776037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751</TotalTime>
  <Words>376</Words>
  <Application>Microsoft Macintosh PowerPoint</Application>
  <PresentationFormat>On-screen Show (4:3)</PresentationFormat>
  <Paragraphs>65</Paragraphs>
  <Slides>16</Slides>
  <Notes>16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Cambria Math</vt:lpstr>
      <vt:lpstr>Lucida Sans Unicode</vt:lpstr>
      <vt:lpstr>Verdana</vt:lpstr>
      <vt:lpstr>Wingdings 2</vt:lpstr>
      <vt:lpstr>Wingdings 3</vt:lpstr>
      <vt:lpstr>Concourse</vt:lpstr>
      <vt:lpstr>Equation</vt:lpstr>
      <vt:lpstr>Buffers</vt:lpstr>
      <vt:lpstr>Preparing buffers</vt:lpstr>
      <vt:lpstr>Preparing buffers</vt:lpstr>
      <vt:lpstr>Buffers</vt:lpstr>
      <vt:lpstr>Ka expressions</vt:lpstr>
      <vt:lpstr>Rearrange:  Ka expressions</vt:lpstr>
      <vt:lpstr>What happens when [HA] = [A-]?</vt:lpstr>
      <vt:lpstr>Take the negative log of both sides…</vt:lpstr>
      <vt:lpstr>Calculating the pH of a buffer solution</vt:lpstr>
      <vt:lpstr>Adding strong acid to a buffer</vt:lpstr>
      <vt:lpstr>Adding strong acid</vt:lpstr>
      <vt:lpstr>Adding strong base</vt:lpstr>
      <vt:lpstr>Calculating pH changes in buffers</vt:lpstr>
      <vt:lpstr>Calculating pH changes in buffers</vt:lpstr>
      <vt:lpstr>Buffer range</vt:lpstr>
      <vt:lpstr>Buffer capacity</vt:lpstr>
    </vt:vector>
  </TitlesOfParts>
  <Company>The Bromfield School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Buffers</dc:title>
  <dc:creator>Kristen Vanderveen</dc:creator>
  <cp:lastModifiedBy>Microsoft Office User</cp:lastModifiedBy>
  <cp:revision>25</cp:revision>
  <cp:lastPrinted>2017-12-05T20:03:22Z</cp:lastPrinted>
  <dcterms:created xsi:type="dcterms:W3CDTF">2009-02-09T22:35:06Z</dcterms:created>
  <dcterms:modified xsi:type="dcterms:W3CDTF">2018-12-05T19:39:55Z</dcterms:modified>
</cp:coreProperties>
</file>