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5" r:id="rId3"/>
    <p:sldId id="336" r:id="rId4"/>
    <p:sldId id="337" r:id="rId5"/>
    <p:sldId id="335" r:id="rId6"/>
    <p:sldId id="286" r:id="rId7"/>
    <p:sldId id="341" r:id="rId8"/>
    <p:sldId id="343" r:id="rId9"/>
    <p:sldId id="287" r:id="rId10"/>
    <p:sldId id="344" r:id="rId11"/>
    <p:sldId id="345" r:id="rId12"/>
    <p:sldId id="346" r:id="rId13"/>
    <p:sldId id="350" r:id="rId14"/>
    <p:sldId id="351" r:id="rId15"/>
    <p:sldId id="288" r:id="rId16"/>
    <p:sldId id="347" r:id="rId17"/>
    <p:sldId id="348" r:id="rId18"/>
    <p:sldId id="34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20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0"/>
    </p:cViewPr>
  </p:sorterViewPr>
  <p:notesViewPr>
    <p:cSldViewPr>
      <p:cViewPr varScale="1">
        <p:scale>
          <a:sx n="41" d="100"/>
          <a:sy n="41" d="100"/>
        </p:scale>
        <p:origin x="-152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Acids and Bases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9F729-AE50-499E-B80B-09207F80A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2210E9-26D2-4F94-91D0-EEC0806C6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7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2E681E-8440-454F-891D-84008FC01380}" type="slidenum">
              <a:rPr lang="en-US" altLang="en-US" sz="1200" smtClean="0"/>
              <a:pPr eaLnBrk="1" hangingPunct="1"/>
              <a:t>1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523FD-341A-44A4-A040-DA06C690E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4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D7414-314F-41B3-A8CB-C9FAED2A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D7414-314F-41B3-A8CB-C9FAED2A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2339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D7414-314F-41B3-A8CB-C9FAED2A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6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D7414-314F-41B3-A8CB-C9FAED2A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55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D7414-314F-41B3-A8CB-C9FAED2A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347F7-BE87-4FBB-9879-2909B49107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4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47D13-BAAF-4D2D-BD8B-A928EE5B73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5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2C8F-B37A-4AB8-B2F3-F71C44BDA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3312C-2BA6-4619-A292-708A17D6A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7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07A2C-C237-4DB1-AA07-9EBA8F8CF7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0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D7414-314F-41B3-A8CB-C9FAED2A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5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F8C56-E033-4BB5-ADDC-25686E6D0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6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E457D-007E-4D31-9EEB-7629BE8C7B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33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5C2C7-CDC7-41F1-939B-6AAAABD65D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2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BE211-2B1A-4CB0-A276-99171B9A48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142DE-AE8F-4A94-858A-72D65CF9CD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1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B3D7414-314F-41B3-A8CB-C9FAED2A0E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5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Discussing Acid Strength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% ionization</a:t>
            </a:r>
          </a:p>
          <a:p>
            <a:pPr eaLnBrk="1" hangingPunct="1"/>
            <a:r>
              <a:rPr lang="en-US" altLang="en-US" dirty="0"/>
              <a:t>Ka values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Acid Dissociations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Ex.  Nitrous acid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HNO</a:t>
            </a:r>
            <a:r>
              <a:rPr lang="en-US" altLang="en-US" sz="2800" baseline="-25000" dirty="0"/>
              <a:t>2(</a:t>
            </a:r>
            <a:r>
              <a:rPr lang="en-US" altLang="en-US" sz="2800" baseline="-25000" dirty="0" err="1"/>
              <a:t>aq</a:t>
            </a:r>
            <a:r>
              <a:rPr lang="en-US" altLang="en-US" sz="2800" baseline="-25000" dirty="0"/>
              <a:t>)</a:t>
            </a:r>
            <a:r>
              <a:rPr lang="en-US" altLang="en-US" sz="2800" dirty="0"/>
              <a:t> + 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</a:t>
            </a:r>
            <a:r>
              <a:rPr lang="en-US" altLang="en-US" sz="2800" baseline="-25000" dirty="0"/>
              <a:t>(l)</a:t>
            </a:r>
            <a:r>
              <a:rPr lang="en-US" altLang="en-US" sz="2800" dirty="0"/>
              <a:t> </a:t>
            </a:r>
            <a:r>
              <a:rPr lang="en-US" dirty="0"/>
              <a:t>⇌</a:t>
            </a:r>
            <a:r>
              <a:rPr 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 NO</a:t>
            </a:r>
            <a:r>
              <a:rPr lang="en-US" altLang="en-US" sz="2800" baseline="-25000" dirty="0">
                <a:sym typeface="Symbol" pitchFamily="18" charset="2"/>
              </a:rPr>
              <a:t>2</a:t>
            </a:r>
            <a:r>
              <a:rPr lang="en-US" altLang="en-US" sz="2800" baseline="30000" dirty="0">
                <a:sym typeface="Symbol" pitchFamily="18" charset="2"/>
              </a:rPr>
              <a:t>-</a:t>
            </a:r>
            <a:r>
              <a:rPr lang="en-US" altLang="en-US" sz="2800" baseline="-25000" dirty="0">
                <a:sym typeface="Symbol" pitchFamily="18" charset="2"/>
              </a:rPr>
              <a:t>(</a:t>
            </a:r>
            <a:r>
              <a:rPr lang="en-US" altLang="en-US" sz="2800" baseline="-25000" dirty="0" err="1">
                <a:sym typeface="Symbol" pitchFamily="18" charset="2"/>
              </a:rPr>
              <a:t>aq</a:t>
            </a:r>
            <a:r>
              <a:rPr lang="en-US" altLang="en-US" sz="2800" baseline="-25000" dirty="0">
                <a:sym typeface="Symbol" pitchFamily="18" charset="2"/>
              </a:rPr>
              <a:t>)</a:t>
            </a:r>
            <a:r>
              <a:rPr lang="en-US" altLang="en-US" sz="2800" dirty="0">
                <a:sym typeface="Symbol" pitchFamily="18" charset="2"/>
              </a:rPr>
              <a:t> + H</a:t>
            </a:r>
            <a:r>
              <a:rPr lang="en-US" altLang="en-US" sz="2800" baseline="-25000" dirty="0">
                <a:sym typeface="Symbol" pitchFamily="18" charset="2"/>
              </a:rPr>
              <a:t>3</a:t>
            </a:r>
            <a:r>
              <a:rPr lang="en-US" altLang="en-US" sz="2800" dirty="0">
                <a:sym typeface="Symbol" pitchFamily="18" charset="2"/>
              </a:rPr>
              <a:t>O</a:t>
            </a:r>
            <a:r>
              <a:rPr lang="en-US" altLang="en-US" sz="2800" baseline="30000" dirty="0">
                <a:sym typeface="Symbol" pitchFamily="18" charset="2"/>
              </a:rPr>
              <a:t>+</a:t>
            </a:r>
            <a:r>
              <a:rPr lang="en-US" altLang="en-US" sz="2800" baseline="-25000" dirty="0">
                <a:sym typeface="Symbol" pitchFamily="18" charset="2"/>
              </a:rPr>
              <a:t>(</a:t>
            </a:r>
            <a:r>
              <a:rPr lang="en-US" altLang="en-US" sz="2800" baseline="-25000" dirty="0" err="1">
                <a:sym typeface="Symbol" pitchFamily="18" charset="2"/>
              </a:rPr>
              <a:t>aq</a:t>
            </a:r>
            <a:r>
              <a:rPr lang="en-US" altLang="en-US" sz="2800" baseline="-25000" dirty="0">
                <a:sym typeface="Symbol" pitchFamily="18" charset="2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sym typeface="Symbol" pitchFamily="18" charset="2"/>
            </a:endParaRP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362200" y="3352800"/>
          <a:ext cx="381000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3" imgW="1295400" imgH="469900" progId="Equation.3">
                  <p:embed/>
                </p:oleObj>
              </mc:Choice>
              <mc:Fallback>
                <p:oleObj name="Equation" r:id="rId3" imgW="1295400" imgH="4699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3810000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Acid Dissociations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Ex.  Nitrous acid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HNO</a:t>
            </a:r>
            <a:r>
              <a:rPr lang="en-US" altLang="en-US" sz="2800" baseline="-25000" dirty="0"/>
              <a:t>2(</a:t>
            </a:r>
            <a:r>
              <a:rPr lang="en-US" altLang="en-US" sz="2800" baseline="-25000" dirty="0" err="1"/>
              <a:t>aq</a:t>
            </a:r>
            <a:r>
              <a:rPr lang="en-US" altLang="en-US" sz="2800" baseline="-25000" dirty="0"/>
              <a:t>)</a:t>
            </a:r>
            <a:r>
              <a:rPr lang="en-US" altLang="en-US" sz="2800" dirty="0"/>
              <a:t> + 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</a:t>
            </a:r>
            <a:r>
              <a:rPr lang="en-US" altLang="en-US" sz="2800" baseline="-25000" dirty="0"/>
              <a:t>(l)</a:t>
            </a:r>
            <a:r>
              <a:rPr lang="en-US" altLang="en-US" sz="2800" dirty="0"/>
              <a:t> </a:t>
            </a:r>
            <a:r>
              <a:rPr lang="en-US" dirty="0"/>
              <a:t>⇌</a:t>
            </a:r>
            <a:r>
              <a:rPr 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 NO</a:t>
            </a:r>
            <a:r>
              <a:rPr lang="en-US" altLang="en-US" sz="2800" baseline="-25000" dirty="0">
                <a:sym typeface="Symbol" pitchFamily="18" charset="2"/>
              </a:rPr>
              <a:t>2</a:t>
            </a:r>
            <a:r>
              <a:rPr lang="en-US" altLang="en-US" sz="2800" baseline="30000" dirty="0">
                <a:sym typeface="Symbol" pitchFamily="18" charset="2"/>
              </a:rPr>
              <a:t>-</a:t>
            </a:r>
            <a:r>
              <a:rPr lang="en-US" altLang="en-US" sz="2800" baseline="-25000" dirty="0">
                <a:sym typeface="Symbol" pitchFamily="18" charset="2"/>
              </a:rPr>
              <a:t>(</a:t>
            </a:r>
            <a:r>
              <a:rPr lang="en-US" altLang="en-US" sz="2800" baseline="-25000" dirty="0" err="1">
                <a:sym typeface="Symbol" pitchFamily="18" charset="2"/>
              </a:rPr>
              <a:t>aq</a:t>
            </a:r>
            <a:r>
              <a:rPr lang="en-US" altLang="en-US" sz="2800" baseline="-25000" dirty="0">
                <a:sym typeface="Symbol" pitchFamily="18" charset="2"/>
              </a:rPr>
              <a:t>)</a:t>
            </a:r>
            <a:r>
              <a:rPr lang="en-US" altLang="en-US" sz="2800" dirty="0">
                <a:sym typeface="Symbol" pitchFamily="18" charset="2"/>
              </a:rPr>
              <a:t> + H</a:t>
            </a:r>
            <a:r>
              <a:rPr lang="en-US" altLang="en-US" sz="2800" baseline="-25000" dirty="0">
                <a:sym typeface="Symbol" pitchFamily="18" charset="2"/>
              </a:rPr>
              <a:t>3</a:t>
            </a:r>
            <a:r>
              <a:rPr lang="en-US" altLang="en-US" sz="2800" dirty="0">
                <a:sym typeface="Symbol" pitchFamily="18" charset="2"/>
              </a:rPr>
              <a:t>O</a:t>
            </a:r>
            <a:r>
              <a:rPr lang="en-US" altLang="en-US" sz="2800" baseline="30000" dirty="0">
                <a:sym typeface="Symbol" pitchFamily="18" charset="2"/>
              </a:rPr>
              <a:t>+</a:t>
            </a:r>
            <a:r>
              <a:rPr lang="en-US" altLang="en-US" sz="2800" baseline="-25000" dirty="0">
                <a:sym typeface="Symbol" pitchFamily="18" charset="2"/>
              </a:rPr>
              <a:t>(</a:t>
            </a:r>
            <a:r>
              <a:rPr lang="en-US" altLang="en-US" sz="2800" baseline="-25000" dirty="0" err="1">
                <a:sym typeface="Symbol" pitchFamily="18" charset="2"/>
              </a:rPr>
              <a:t>aq</a:t>
            </a:r>
            <a:r>
              <a:rPr lang="en-US" altLang="en-US" sz="2800" baseline="-25000" dirty="0">
                <a:sym typeface="Symbol" pitchFamily="18" charset="2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aseline="-25000" dirty="0">
                <a:sym typeface="Symbol" pitchFamily="18" charset="2"/>
              </a:rPr>
              <a:t> </a:t>
            </a:r>
            <a:r>
              <a:rPr lang="en-US" altLang="en-US" sz="2800" dirty="0">
                <a:sym typeface="Symbol" pitchFamily="18" charset="2"/>
              </a:rPr>
              <a:t>K</a:t>
            </a:r>
            <a:r>
              <a:rPr lang="en-US" altLang="en-US" sz="2800" baseline="-25000" dirty="0">
                <a:sym typeface="Symbol" pitchFamily="18" charset="2"/>
              </a:rPr>
              <a:t>a</a:t>
            </a:r>
            <a:r>
              <a:rPr lang="en-US" altLang="en-US" sz="2800" dirty="0">
                <a:sym typeface="Symbol" pitchFamily="18" charset="2"/>
              </a:rPr>
              <a:t> = 4.6 x 10</a:t>
            </a:r>
            <a:r>
              <a:rPr lang="en-US" altLang="en-US" sz="2800" baseline="30000" dirty="0">
                <a:sym typeface="Symbol" pitchFamily="18" charset="2"/>
              </a:rPr>
              <a:t>-4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sym typeface="Symbol" pitchFamily="18" charset="2"/>
            </a:endParaRPr>
          </a:p>
        </p:txBody>
      </p:sp>
      <p:graphicFrame>
        <p:nvGraphicFramePr>
          <p:cNvPr id="286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362200" y="3352800"/>
          <a:ext cx="381000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3" imgW="1295400" imgH="469900" progId="Equation.3">
                  <p:embed/>
                </p:oleObj>
              </mc:Choice>
              <mc:Fallback>
                <p:oleObj name="Equation" r:id="rId3" imgW="1295400" imgH="4699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3810000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Acid Dissociations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>Ex.  Nitrous acid</a:t>
            </a:r>
          </a:p>
          <a:p>
            <a:pPr indent="-27432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HNO</a:t>
            </a:r>
            <a:r>
              <a:rPr lang="en-US" sz="2800" baseline="-25000" dirty="0"/>
              <a:t>2(</a:t>
            </a:r>
            <a:r>
              <a:rPr lang="en-US" sz="2800" baseline="-25000" dirty="0" err="1"/>
              <a:t>aq</a:t>
            </a:r>
            <a:r>
              <a:rPr lang="en-US" sz="2800" baseline="-25000" dirty="0"/>
              <a:t>)</a:t>
            </a:r>
            <a:r>
              <a:rPr lang="en-US" sz="2800" dirty="0"/>
              <a:t> + H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(l)</a:t>
            </a:r>
            <a:r>
              <a:rPr lang="en-US" sz="2800" dirty="0"/>
              <a:t> </a:t>
            </a:r>
            <a:r>
              <a:rPr lang="en-US" dirty="0"/>
              <a:t>⇌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 NO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baseline="30000" dirty="0">
                <a:sym typeface="Symbol" pitchFamily="18" charset="2"/>
              </a:rPr>
              <a:t>-</a:t>
            </a:r>
            <a:r>
              <a:rPr lang="en-US" sz="2800" baseline="-25000" dirty="0">
                <a:sym typeface="Symbol" pitchFamily="18" charset="2"/>
              </a:rPr>
              <a:t>(</a:t>
            </a:r>
            <a:r>
              <a:rPr lang="en-US" sz="2800" baseline="-25000" dirty="0" err="1">
                <a:sym typeface="Symbol" pitchFamily="18" charset="2"/>
              </a:rPr>
              <a:t>aq</a:t>
            </a:r>
            <a:r>
              <a:rPr lang="en-US" sz="2800" baseline="-25000" dirty="0">
                <a:sym typeface="Symbol" pitchFamily="18" charset="2"/>
              </a:rPr>
              <a:t>)</a:t>
            </a:r>
            <a:r>
              <a:rPr lang="en-US" sz="2800" dirty="0">
                <a:sym typeface="Symbol" pitchFamily="18" charset="2"/>
              </a:rPr>
              <a:t> + H</a:t>
            </a:r>
            <a:r>
              <a:rPr lang="en-US" sz="2800" baseline="-25000" dirty="0">
                <a:sym typeface="Symbol" pitchFamily="18" charset="2"/>
              </a:rPr>
              <a:t>3</a:t>
            </a:r>
            <a:r>
              <a:rPr lang="en-US" sz="2800" dirty="0">
                <a:sym typeface="Symbol" pitchFamily="18" charset="2"/>
              </a:rPr>
              <a:t>O</a:t>
            </a:r>
            <a:r>
              <a:rPr lang="en-US" sz="2800" baseline="30000" dirty="0">
                <a:sym typeface="Symbol" pitchFamily="18" charset="2"/>
              </a:rPr>
              <a:t>+</a:t>
            </a:r>
            <a:r>
              <a:rPr lang="en-US" sz="2800" baseline="-25000" dirty="0">
                <a:sym typeface="Symbol" pitchFamily="18" charset="2"/>
              </a:rPr>
              <a:t>(</a:t>
            </a:r>
            <a:r>
              <a:rPr lang="en-US" sz="2800" baseline="-25000" dirty="0" err="1">
                <a:sym typeface="Symbol" pitchFamily="18" charset="2"/>
              </a:rPr>
              <a:t>aq</a:t>
            </a:r>
            <a:r>
              <a:rPr lang="en-US" sz="2800" baseline="-25000" dirty="0">
                <a:sym typeface="Symbol" pitchFamily="18" charset="2"/>
              </a:rPr>
              <a:t>)</a:t>
            </a:r>
          </a:p>
          <a:p>
            <a:pPr indent="-27432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baseline="-25000" dirty="0">
              <a:sym typeface="Symbol" pitchFamily="18" charset="2"/>
            </a:endParaRPr>
          </a:p>
          <a:p>
            <a:pPr indent="-27432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baseline="-25000" dirty="0">
              <a:sym typeface="Symbol" pitchFamily="18" charset="2"/>
            </a:endParaRPr>
          </a:p>
          <a:p>
            <a:pPr indent="-27432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baseline="-25000" dirty="0">
              <a:sym typeface="Symbol" pitchFamily="18" charset="2"/>
            </a:endParaRPr>
          </a:p>
          <a:p>
            <a:pPr indent="-27432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baseline="-25000" dirty="0">
              <a:sym typeface="Symbol" pitchFamily="18" charset="2"/>
            </a:endParaRPr>
          </a:p>
          <a:p>
            <a:pPr indent="-27432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baseline="-25000" dirty="0">
              <a:sym typeface="Symbol" pitchFamily="18" charset="2"/>
            </a:endParaRPr>
          </a:p>
          <a:p>
            <a:pPr indent="-274320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baseline="-25000" dirty="0">
              <a:sym typeface="Symbol" pitchFamily="18" charset="2"/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aseline="-250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K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= 4.6 x 10</a:t>
            </a:r>
            <a:r>
              <a:rPr lang="en-US" sz="2800" baseline="30000" dirty="0">
                <a:sym typeface="Symbol" pitchFamily="18" charset="2"/>
              </a:rPr>
              <a:t>-4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ym typeface="Symbol" pitchFamily="18" charset="2"/>
              </a:rPr>
              <a:t>Small K</a:t>
            </a:r>
            <a:r>
              <a:rPr lang="en-US" sz="2800" baseline="-25000" dirty="0">
                <a:sym typeface="Symbol" pitchFamily="18" charset="2"/>
              </a:rPr>
              <a:t>a</a:t>
            </a:r>
            <a:r>
              <a:rPr lang="en-US" sz="2800" dirty="0">
                <a:sym typeface="Symbol" pitchFamily="18" charset="2"/>
              </a:rPr>
              <a:t> value, nitrous acid is a weak acid</a:t>
            </a:r>
            <a:endParaRPr lang="en-US" sz="2800" baseline="-25000" dirty="0">
              <a:sym typeface="Symbol" pitchFamily="18" charset="2"/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baseline="-25000" dirty="0">
              <a:sym typeface="Symbol" pitchFamily="18" charset="2"/>
            </a:endParaRP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362200" y="3352800"/>
          <a:ext cx="3810000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3" imgW="1295400" imgH="469900" progId="Equation.3">
                  <p:embed/>
                </p:oleObj>
              </mc:Choice>
              <mc:Fallback>
                <p:oleObj name="Equation" r:id="rId3" imgW="1295400" imgH="4699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352800"/>
                        <a:ext cx="3810000" cy="138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Conjugate Pairs, revisited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 stronger the acid, the weaker its conjugate base</a:t>
            </a:r>
          </a:p>
        </p:txBody>
      </p:sp>
      <p:pic>
        <p:nvPicPr>
          <p:cNvPr id="34820" name="Picture 7" descr="16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981200"/>
            <a:ext cx="34290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34252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Conjugate Pairs, revisited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 stronger the base, the weaker its </a:t>
            </a:r>
            <a:r>
              <a:rPr lang="en-US" altLang="en-US" sz="2800"/>
              <a:t>conjugate acid</a:t>
            </a:r>
            <a:endParaRPr lang="en-US" altLang="en-US" sz="2800" dirty="0"/>
          </a:p>
        </p:txBody>
      </p:sp>
      <p:pic>
        <p:nvPicPr>
          <p:cNvPr id="35844" name="Picture 7" descr="16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981200"/>
            <a:ext cx="342900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190865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 Dissociations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Ex.  NH</a:t>
            </a:r>
            <a:r>
              <a:rPr lang="en-US" altLang="en-US" sz="2800" baseline="-25000" dirty="0"/>
              <a:t>3</a:t>
            </a:r>
          </a:p>
          <a:p>
            <a:pPr algn="ctr">
              <a:buNone/>
            </a:pPr>
            <a:r>
              <a:rPr lang="en-US" altLang="en-US" sz="2800" dirty="0"/>
              <a:t>NH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(aq) + 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O(l)</a:t>
            </a:r>
            <a:r>
              <a:rPr lang="en-US" sz="2800" dirty="0"/>
              <a:t> ⇌</a:t>
            </a:r>
            <a:r>
              <a:rPr lang="en-US" altLang="en-US" sz="2800" dirty="0">
                <a:sym typeface="Symbol" pitchFamily="18" charset="2"/>
              </a:rPr>
              <a:t> NH</a:t>
            </a:r>
            <a:r>
              <a:rPr lang="en-US" altLang="en-US" sz="2800" baseline="-25000" dirty="0">
                <a:sym typeface="Symbol" pitchFamily="18" charset="2"/>
              </a:rPr>
              <a:t>4</a:t>
            </a:r>
            <a:r>
              <a:rPr lang="en-US" altLang="en-US" sz="2800" baseline="30000" dirty="0">
                <a:sym typeface="Symbol" pitchFamily="18" charset="2"/>
              </a:rPr>
              <a:t>+</a:t>
            </a:r>
            <a:r>
              <a:rPr lang="en-US" altLang="en-US" sz="2800" dirty="0">
                <a:sym typeface="Symbol" pitchFamily="18" charset="2"/>
              </a:rPr>
              <a:t>(aq) +OH</a:t>
            </a:r>
            <a:r>
              <a:rPr lang="en-US" altLang="en-US" sz="2800" baseline="30000" dirty="0">
                <a:sym typeface="Symbol" pitchFamily="18" charset="2"/>
              </a:rPr>
              <a:t>-</a:t>
            </a:r>
            <a:r>
              <a:rPr lang="en-US" altLang="en-US" sz="2800" dirty="0">
                <a:sym typeface="Symbol" pitchFamily="18" charset="2"/>
              </a:rPr>
              <a:t>(aq)</a:t>
            </a: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eaLnBrk="1" hangingPunct="1"/>
            <a:endParaRPr lang="en-US" altLang="en-US" sz="2800" dirty="0">
              <a:sym typeface="Symbol" pitchFamily="18" charset="2"/>
            </a:endParaRPr>
          </a:p>
        </p:txBody>
      </p:sp>
      <p:sp>
        <p:nvSpPr>
          <p:cNvPr id="3072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 Dissociations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Ex.  NH</a:t>
            </a:r>
            <a:r>
              <a:rPr lang="en-US" altLang="en-US" sz="2800" baseline="-25000" dirty="0"/>
              <a:t>3</a:t>
            </a:r>
          </a:p>
          <a:p>
            <a:pPr algn="ctr">
              <a:buNone/>
            </a:pPr>
            <a:r>
              <a:rPr lang="en-US" altLang="en-US" sz="2800" dirty="0"/>
              <a:t>NH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(aq) + 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O(l)</a:t>
            </a:r>
            <a:r>
              <a:rPr lang="en-US" sz="2800" dirty="0"/>
              <a:t> ⇌</a:t>
            </a:r>
            <a:r>
              <a:rPr lang="en-US" altLang="en-US" sz="2800" dirty="0">
                <a:sym typeface="Symbol" pitchFamily="18" charset="2"/>
              </a:rPr>
              <a:t> NH</a:t>
            </a:r>
            <a:r>
              <a:rPr lang="en-US" altLang="en-US" sz="2800" baseline="-25000" dirty="0">
                <a:sym typeface="Symbol" pitchFamily="18" charset="2"/>
              </a:rPr>
              <a:t>4</a:t>
            </a:r>
            <a:r>
              <a:rPr lang="en-US" altLang="en-US" sz="2800" baseline="30000" dirty="0">
                <a:sym typeface="Symbol" pitchFamily="18" charset="2"/>
              </a:rPr>
              <a:t>+</a:t>
            </a:r>
            <a:r>
              <a:rPr lang="en-US" altLang="en-US" sz="2800" dirty="0">
                <a:sym typeface="Symbol" pitchFamily="18" charset="2"/>
              </a:rPr>
              <a:t>(aq) +OH</a:t>
            </a:r>
            <a:r>
              <a:rPr lang="en-US" altLang="en-US" sz="2800" baseline="30000" dirty="0">
                <a:sym typeface="Symbol" pitchFamily="18" charset="2"/>
              </a:rPr>
              <a:t>-</a:t>
            </a:r>
            <a:r>
              <a:rPr lang="en-US" altLang="en-US" sz="2800" dirty="0">
                <a:sym typeface="Symbol" pitchFamily="18" charset="2"/>
              </a:rPr>
              <a:t>(aq)</a:t>
            </a: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eaLnBrk="1" hangingPunct="1"/>
            <a:endParaRPr lang="en-US" altLang="en-US" sz="2800" dirty="0">
              <a:sym typeface="Symbol" pitchFamily="18" charset="2"/>
            </a:endParaRP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19200" y="3200400"/>
          <a:ext cx="381000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3" imgW="1257300" imgH="469900" progId="Equation.3">
                  <p:embed/>
                </p:oleObj>
              </mc:Choice>
              <mc:Fallback>
                <p:oleObj name="Equation" r:id="rId3" imgW="1257300" imgH="4699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3810000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 Dissociations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Ex.  NH</a:t>
            </a:r>
            <a:r>
              <a:rPr lang="en-US" altLang="en-US" sz="2800" baseline="-25000" dirty="0"/>
              <a:t>3</a:t>
            </a:r>
          </a:p>
          <a:p>
            <a:pPr algn="ctr">
              <a:buNone/>
            </a:pPr>
            <a:r>
              <a:rPr lang="en-US" altLang="en-US" sz="2800" dirty="0"/>
              <a:t>NH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(aq) + 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O(l)</a:t>
            </a:r>
            <a:r>
              <a:rPr lang="en-US" sz="2800" dirty="0"/>
              <a:t> ⇌</a:t>
            </a:r>
            <a:r>
              <a:rPr lang="en-US" altLang="en-US" sz="2800" dirty="0">
                <a:sym typeface="Symbol" pitchFamily="18" charset="2"/>
              </a:rPr>
              <a:t> NH</a:t>
            </a:r>
            <a:r>
              <a:rPr lang="en-US" altLang="en-US" sz="2800" baseline="-25000" dirty="0">
                <a:sym typeface="Symbol" pitchFamily="18" charset="2"/>
              </a:rPr>
              <a:t>4</a:t>
            </a:r>
            <a:r>
              <a:rPr lang="en-US" altLang="en-US" sz="2800" baseline="30000" dirty="0">
                <a:sym typeface="Symbol" pitchFamily="18" charset="2"/>
              </a:rPr>
              <a:t>+</a:t>
            </a:r>
            <a:r>
              <a:rPr lang="en-US" altLang="en-US" sz="2800" dirty="0">
                <a:sym typeface="Symbol" pitchFamily="18" charset="2"/>
              </a:rPr>
              <a:t>(aq) +OH</a:t>
            </a:r>
            <a:r>
              <a:rPr lang="en-US" altLang="en-US" sz="2800" baseline="30000" dirty="0">
                <a:sym typeface="Symbol" pitchFamily="18" charset="2"/>
              </a:rPr>
              <a:t>-</a:t>
            </a:r>
            <a:r>
              <a:rPr lang="en-US" altLang="en-US" sz="2800" dirty="0">
                <a:sym typeface="Symbol" pitchFamily="18" charset="2"/>
              </a:rPr>
              <a:t>(aq)</a:t>
            </a: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eaLnBrk="1" hangingPunct="1"/>
            <a:r>
              <a:rPr lang="en-US" altLang="en-US" sz="2800" dirty="0" err="1">
                <a:sym typeface="Symbol" pitchFamily="18" charset="2"/>
              </a:rPr>
              <a:t>K</a:t>
            </a:r>
            <a:r>
              <a:rPr lang="en-US" altLang="en-US" sz="2800" baseline="-25000" dirty="0" err="1">
                <a:sym typeface="Symbol" pitchFamily="18" charset="2"/>
              </a:rPr>
              <a:t>b</a:t>
            </a:r>
            <a:r>
              <a:rPr lang="en-US" altLang="en-US" sz="2800" dirty="0">
                <a:sym typeface="Symbol" pitchFamily="18" charset="2"/>
              </a:rPr>
              <a:t> = 1.77 x 10</a:t>
            </a:r>
            <a:r>
              <a:rPr lang="en-US" altLang="en-US" sz="2800" baseline="30000" dirty="0">
                <a:sym typeface="Symbol" pitchFamily="18" charset="2"/>
              </a:rPr>
              <a:t>-5</a:t>
            </a:r>
          </a:p>
          <a:p>
            <a:pPr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eaLnBrk="1" hangingPunct="1"/>
            <a:endParaRPr lang="en-US" altLang="en-US" sz="2800" dirty="0">
              <a:sym typeface="Symbol" pitchFamily="18" charset="2"/>
            </a:endParaRP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19200" y="3200400"/>
          <a:ext cx="381000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3" imgW="1257300" imgH="469900" progId="Equation.3">
                  <p:embed/>
                </p:oleObj>
              </mc:Choice>
              <mc:Fallback>
                <p:oleObj name="Equation" r:id="rId3" imgW="1257300" imgH="4699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3810000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 Dissociations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4582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/>
              <a:t>Ex.  NH</a:t>
            </a:r>
            <a:r>
              <a:rPr lang="en-US" altLang="en-US" sz="2800" baseline="-25000" dirty="0"/>
              <a:t>3</a:t>
            </a:r>
          </a:p>
          <a:p>
            <a:pPr algn="ctr" eaLnBrk="1" hangingPunct="1">
              <a:buFontTx/>
              <a:buNone/>
            </a:pPr>
            <a:r>
              <a:rPr lang="en-US" altLang="en-US" sz="2800" dirty="0"/>
              <a:t>NH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(</a:t>
            </a:r>
            <a:r>
              <a:rPr lang="en-US" altLang="en-US" sz="2800" dirty="0" err="1"/>
              <a:t>aq</a:t>
            </a:r>
            <a:r>
              <a:rPr lang="en-US" altLang="en-US" sz="2800" dirty="0"/>
              <a:t>) + 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O(l)</a:t>
            </a:r>
            <a:r>
              <a:rPr lang="en-US" dirty="0"/>
              <a:t> </a:t>
            </a:r>
            <a:r>
              <a:rPr lang="en-US" sz="2800" dirty="0"/>
              <a:t>⇌ </a:t>
            </a:r>
            <a:r>
              <a:rPr lang="en-US" altLang="en-US" sz="2800" dirty="0">
                <a:sym typeface="Symbol" pitchFamily="18" charset="2"/>
              </a:rPr>
              <a:t> NH</a:t>
            </a:r>
            <a:r>
              <a:rPr lang="en-US" altLang="en-US" sz="2800" baseline="-25000" dirty="0">
                <a:sym typeface="Symbol" pitchFamily="18" charset="2"/>
              </a:rPr>
              <a:t>4</a:t>
            </a:r>
            <a:r>
              <a:rPr lang="en-US" altLang="en-US" sz="2800" baseline="30000" dirty="0">
                <a:sym typeface="Symbol" pitchFamily="18" charset="2"/>
              </a:rPr>
              <a:t>+</a:t>
            </a:r>
            <a:r>
              <a:rPr lang="en-US" altLang="en-US" sz="2800" dirty="0">
                <a:sym typeface="Symbol" pitchFamily="18" charset="2"/>
              </a:rPr>
              <a:t>(</a:t>
            </a:r>
            <a:r>
              <a:rPr lang="en-US" altLang="en-US" sz="2800" dirty="0" err="1">
                <a:sym typeface="Symbol" pitchFamily="18" charset="2"/>
              </a:rPr>
              <a:t>aq</a:t>
            </a:r>
            <a:r>
              <a:rPr lang="en-US" altLang="en-US" sz="2800" dirty="0">
                <a:sym typeface="Symbol" pitchFamily="18" charset="2"/>
              </a:rPr>
              <a:t>) +OH</a:t>
            </a:r>
            <a:r>
              <a:rPr lang="en-US" altLang="en-US" sz="2800" baseline="30000" dirty="0">
                <a:sym typeface="Symbol" pitchFamily="18" charset="2"/>
              </a:rPr>
              <a:t>-</a:t>
            </a:r>
            <a:r>
              <a:rPr lang="en-US" altLang="en-US" sz="2800" dirty="0">
                <a:sym typeface="Symbol" pitchFamily="18" charset="2"/>
              </a:rPr>
              <a:t>(</a:t>
            </a:r>
            <a:r>
              <a:rPr lang="en-US" altLang="en-US" sz="2800" dirty="0" err="1">
                <a:sym typeface="Symbol" pitchFamily="18" charset="2"/>
              </a:rPr>
              <a:t>aq</a:t>
            </a:r>
            <a:r>
              <a:rPr lang="en-US" altLang="en-US" sz="2800" dirty="0">
                <a:sym typeface="Symbol" pitchFamily="18" charset="2"/>
              </a:rPr>
              <a:t>)</a:t>
            </a: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algn="ctr"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eaLnBrk="1" hangingPunct="1"/>
            <a:r>
              <a:rPr lang="en-US" altLang="en-US" sz="2800" dirty="0" err="1">
                <a:sym typeface="Symbol" pitchFamily="18" charset="2"/>
              </a:rPr>
              <a:t>K</a:t>
            </a:r>
            <a:r>
              <a:rPr lang="en-US" altLang="en-US" sz="2800" baseline="-25000" dirty="0" err="1">
                <a:sym typeface="Symbol" pitchFamily="18" charset="2"/>
              </a:rPr>
              <a:t>b</a:t>
            </a:r>
            <a:r>
              <a:rPr lang="en-US" altLang="en-US" sz="2800" dirty="0">
                <a:sym typeface="Symbol" pitchFamily="18" charset="2"/>
              </a:rPr>
              <a:t> = 1.77 x 10</a:t>
            </a:r>
            <a:r>
              <a:rPr lang="en-US" altLang="en-US" sz="2800" baseline="30000" dirty="0">
                <a:sym typeface="Symbol" pitchFamily="18" charset="2"/>
              </a:rPr>
              <a:t>-5</a:t>
            </a:r>
          </a:p>
          <a:p>
            <a:pPr eaLnBrk="1" hangingPunct="1"/>
            <a:r>
              <a:rPr lang="en-US" altLang="en-US" sz="2800" dirty="0">
                <a:sym typeface="Symbol" pitchFamily="18" charset="2"/>
              </a:rPr>
              <a:t>Small </a:t>
            </a:r>
            <a:r>
              <a:rPr lang="en-US" altLang="en-US" sz="2800" dirty="0" err="1">
                <a:sym typeface="Symbol" pitchFamily="18" charset="2"/>
              </a:rPr>
              <a:t>K</a:t>
            </a:r>
            <a:r>
              <a:rPr lang="en-US" altLang="en-US" sz="2800" baseline="-25000" dirty="0" err="1">
                <a:sym typeface="Symbol" pitchFamily="18" charset="2"/>
              </a:rPr>
              <a:t>b</a:t>
            </a:r>
            <a:r>
              <a:rPr lang="en-US" altLang="en-US" sz="2800" dirty="0">
                <a:sym typeface="Symbol" pitchFamily="18" charset="2"/>
              </a:rPr>
              <a:t> value,  ammonia is a weak base</a:t>
            </a:r>
          </a:p>
          <a:p>
            <a:pPr eaLnBrk="1" hangingPunct="1">
              <a:buFontTx/>
              <a:buNone/>
            </a:pPr>
            <a:endParaRPr lang="en-US" altLang="en-US" sz="2800" dirty="0">
              <a:sym typeface="Symbol" pitchFamily="18" charset="2"/>
            </a:endParaRPr>
          </a:p>
          <a:p>
            <a:pPr eaLnBrk="1" hangingPunct="1"/>
            <a:endParaRPr lang="en-US" altLang="en-US" sz="2800" dirty="0">
              <a:sym typeface="Symbol" pitchFamily="18" charset="2"/>
            </a:endParaRPr>
          </a:p>
        </p:txBody>
      </p:sp>
      <p:graphicFrame>
        <p:nvGraphicFramePr>
          <p:cNvPr id="337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19200" y="3200400"/>
          <a:ext cx="381000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3" imgW="1257300" imgH="469900" progId="Equation.3">
                  <p:embed/>
                </p:oleObj>
              </mc:Choice>
              <mc:Fallback>
                <p:oleObj name="Equation" r:id="rId3" imgW="1257300" imgH="4699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3810000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Strong vs. weak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It’s all about the extent of ionization.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2196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Strong acids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5902"/>
            <a:ext cx="3657600" cy="3831498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Strong acids and bases ionize completely (100% ionization) when dissolved in water</a:t>
            </a:r>
          </a:p>
          <a:p>
            <a:pPr lvl="2" eaLnBrk="1" hangingPunct="1"/>
            <a:r>
              <a:rPr lang="en-US" altLang="en-US" dirty="0"/>
              <a:t>All H</a:t>
            </a:r>
            <a:r>
              <a:rPr lang="en-US" altLang="en-US" baseline="30000" dirty="0"/>
              <a:t>+</a:t>
            </a:r>
            <a:r>
              <a:rPr lang="en-US" altLang="en-US" dirty="0"/>
              <a:t> and A</a:t>
            </a:r>
            <a:r>
              <a:rPr lang="en-US" altLang="en-US" baseline="30000" dirty="0"/>
              <a:t>-</a:t>
            </a:r>
            <a:r>
              <a:rPr lang="en-US" altLang="en-US" dirty="0"/>
              <a:t> ions in solution</a:t>
            </a:r>
          </a:p>
          <a:p>
            <a:pPr lvl="1" eaLnBrk="1" hangingPunct="1"/>
            <a:r>
              <a:rPr lang="en-US" altLang="en-US" dirty="0"/>
              <a:t>Strong acids/bases are good electrolytes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3CA54F-9E43-F14D-8F95-7D07A2649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685800"/>
            <a:ext cx="3416300" cy="4597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688556-0C41-CF41-9B7D-2577ABF3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4774552"/>
            <a:ext cx="2082800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6138" y="536575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Weak acids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324100"/>
            <a:ext cx="3733801" cy="3508375"/>
          </a:xfrm>
        </p:spPr>
        <p:txBody>
          <a:bodyPr/>
          <a:lstStyle/>
          <a:p>
            <a:pPr lvl="1" eaLnBrk="1" hangingPunct="1"/>
            <a:r>
              <a:rPr lang="en-US" altLang="en-US" dirty="0"/>
              <a:t>Weak acids and bases only partially ionize (typically, &lt;5% ionization)when dissolved in water</a:t>
            </a:r>
          </a:p>
          <a:p>
            <a:pPr lvl="2" eaLnBrk="1" hangingPunct="1"/>
            <a:r>
              <a:rPr lang="en-US" altLang="en-US" dirty="0"/>
              <a:t>Mostly HA molecules in solution</a:t>
            </a:r>
          </a:p>
          <a:p>
            <a:pPr lvl="1" eaLnBrk="1" hangingPunct="1"/>
            <a:r>
              <a:rPr lang="en-US" altLang="en-US" dirty="0"/>
              <a:t>Weak acids &amp; bases are poor electrolytes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58856-8097-5249-B294-6A5B69CE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029200"/>
            <a:ext cx="2082800" cy="143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2C5018-ED3E-B94C-AA08-FB93BF9F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838200"/>
            <a:ext cx="33528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Strong vs. weak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Don’t confuse acid/base strength (% ionization) with concentration (moles/L)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6202D2-C0C7-8341-9F84-CE5798987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" y="3276600"/>
            <a:ext cx="8699500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09600"/>
            <a:ext cx="73390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Acid/Base Ionization Constants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One way to categorize acid/base strength is to use ionization constants.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err="1"/>
              <a:t>i.e</a:t>
            </a:r>
            <a:r>
              <a:rPr lang="en-US" altLang="en-US" sz="2400" dirty="0"/>
              <a:t>, equilibrium constants (K</a:t>
            </a:r>
            <a:r>
              <a:rPr lang="en-US" altLang="en-US" sz="2400" baseline="-25000" dirty="0"/>
              <a:t>a</a:t>
            </a:r>
            <a:r>
              <a:rPr lang="en-US" altLang="en-US" sz="2400" dirty="0"/>
              <a:t> or </a:t>
            </a:r>
            <a:r>
              <a:rPr lang="en-US" altLang="en-US" sz="2400" dirty="0" err="1"/>
              <a:t>K</a:t>
            </a:r>
            <a:r>
              <a:rPr lang="en-US" altLang="en-US" sz="2400" baseline="-25000" dirty="0" err="1"/>
              <a:t>b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38200"/>
            <a:ext cx="72628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Acid/Base Ionization Constants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Large </a:t>
            </a:r>
            <a:r>
              <a:rPr lang="en-US" altLang="en-US" sz="2800" dirty="0" err="1"/>
              <a:t>K</a:t>
            </a:r>
            <a:r>
              <a:rPr lang="en-US" altLang="en-US" sz="2800" baseline="-25000" dirty="0" err="1"/>
              <a:t>a</a:t>
            </a:r>
            <a:r>
              <a:rPr lang="en-US" altLang="en-US" sz="2800" dirty="0"/>
              <a:t>/K</a:t>
            </a:r>
            <a:r>
              <a:rPr lang="en-US" altLang="en-US" sz="2800" baseline="-25000" dirty="0"/>
              <a:t>b</a:t>
            </a:r>
            <a:r>
              <a:rPr lang="en-US" altLang="en-US" sz="2800" dirty="0"/>
              <a:t> constant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High degree of dissociation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Strong acid (or base)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For very strong acids/bases, the K value approaches infinity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38200"/>
            <a:ext cx="726281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Acid/Base Ionization Constants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Small </a:t>
            </a:r>
            <a:r>
              <a:rPr lang="en-US" altLang="en-US" sz="2800" dirty="0" err="1"/>
              <a:t>K</a:t>
            </a:r>
            <a:r>
              <a:rPr lang="en-US" altLang="en-US" sz="2800" baseline="-25000" dirty="0" err="1"/>
              <a:t>a</a:t>
            </a:r>
            <a:r>
              <a:rPr lang="en-US" altLang="en-US" sz="2800" dirty="0"/>
              <a:t> or K</a:t>
            </a:r>
            <a:r>
              <a:rPr lang="en-US" altLang="en-US" sz="2800" baseline="-25000" dirty="0"/>
              <a:t>b</a:t>
            </a:r>
            <a:r>
              <a:rPr lang="en-US" altLang="en-US" sz="2800" dirty="0"/>
              <a:t> constant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Low degree of dissociation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Weak acid (or base)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Acid Dissociations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Ex.  Nitrous acid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HNO</a:t>
            </a:r>
            <a:r>
              <a:rPr lang="en-US" altLang="en-US" sz="2800" baseline="-25000" dirty="0"/>
              <a:t>2(</a:t>
            </a:r>
            <a:r>
              <a:rPr lang="en-US" altLang="en-US" sz="2800" baseline="-25000" dirty="0" err="1"/>
              <a:t>aq</a:t>
            </a:r>
            <a:r>
              <a:rPr lang="en-US" altLang="en-US" sz="2800" baseline="-25000" dirty="0"/>
              <a:t>)</a:t>
            </a:r>
            <a:r>
              <a:rPr lang="en-US" altLang="en-US" sz="2800" dirty="0"/>
              <a:t> + 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O</a:t>
            </a:r>
            <a:r>
              <a:rPr lang="en-US" altLang="en-US" sz="2800" baseline="-25000" dirty="0"/>
              <a:t>(l)</a:t>
            </a:r>
            <a:r>
              <a:rPr lang="en-US" altLang="en-US" sz="2800" dirty="0"/>
              <a:t> </a:t>
            </a:r>
            <a:r>
              <a:rPr lang="en-US" dirty="0"/>
              <a:t>⇌</a:t>
            </a:r>
            <a:r>
              <a:rPr 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 NO</a:t>
            </a:r>
            <a:r>
              <a:rPr lang="en-US" altLang="en-US" sz="2800" baseline="-25000" dirty="0">
                <a:sym typeface="Symbol" pitchFamily="18" charset="2"/>
              </a:rPr>
              <a:t>2</a:t>
            </a:r>
            <a:r>
              <a:rPr lang="en-US" altLang="en-US" sz="2800" baseline="30000" dirty="0">
                <a:sym typeface="Symbol" pitchFamily="18" charset="2"/>
              </a:rPr>
              <a:t>-</a:t>
            </a:r>
            <a:r>
              <a:rPr lang="en-US" altLang="en-US" sz="2800" baseline="-25000" dirty="0">
                <a:sym typeface="Symbol" pitchFamily="18" charset="2"/>
              </a:rPr>
              <a:t>(</a:t>
            </a:r>
            <a:r>
              <a:rPr lang="en-US" altLang="en-US" sz="2800" baseline="-25000" dirty="0" err="1">
                <a:sym typeface="Symbol" pitchFamily="18" charset="2"/>
              </a:rPr>
              <a:t>aq</a:t>
            </a:r>
            <a:r>
              <a:rPr lang="en-US" altLang="en-US" sz="2800" baseline="-25000" dirty="0">
                <a:sym typeface="Symbol" pitchFamily="18" charset="2"/>
              </a:rPr>
              <a:t>)</a:t>
            </a:r>
            <a:r>
              <a:rPr lang="en-US" altLang="en-US" sz="2800" dirty="0">
                <a:sym typeface="Symbol" pitchFamily="18" charset="2"/>
              </a:rPr>
              <a:t> + H</a:t>
            </a:r>
            <a:r>
              <a:rPr lang="en-US" altLang="en-US" sz="2800" baseline="-25000" dirty="0">
                <a:sym typeface="Symbol" pitchFamily="18" charset="2"/>
              </a:rPr>
              <a:t>3</a:t>
            </a:r>
            <a:r>
              <a:rPr lang="en-US" altLang="en-US" sz="2800" dirty="0">
                <a:sym typeface="Symbol" pitchFamily="18" charset="2"/>
              </a:rPr>
              <a:t>O</a:t>
            </a:r>
            <a:r>
              <a:rPr lang="en-US" altLang="en-US" sz="2800" baseline="30000" dirty="0">
                <a:sym typeface="Symbol" pitchFamily="18" charset="2"/>
              </a:rPr>
              <a:t>+</a:t>
            </a:r>
            <a:r>
              <a:rPr lang="en-US" altLang="en-US" sz="2800" baseline="-25000" dirty="0">
                <a:sym typeface="Symbol" pitchFamily="18" charset="2"/>
              </a:rPr>
              <a:t>(</a:t>
            </a:r>
            <a:r>
              <a:rPr lang="en-US" altLang="en-US" sz="2800" baseline="-25000" dirty="0" err="1">
                <a:sym typeface="Symbol" pitchFamily="18" charset="2"/>
              </a:rPr>
              <a:t>aq</a:t>
            </a:r>
            <a:r>
              <a:rPr lang="en-US" altLang="en-US" sz="2800" baseline="-25000" dirty="0">
                <a:sym typeface="Symbol" pitchFamily="18" charset="2"/>
              </a:rPr>
              <a:t>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aseline="-250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sym typeface="Symbol" pitchFamily="18" charset="2"/>
            </a:endParaRPr>
          </a:p>
        </p:txBody>
      </p:sp>
      <p:sp>
        <p:nvSpPr>
          <p:cNvPr id="2662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{68BC4B2E-8DE5-2E41-9E36-5CA573CD2DE5}tf10001060</Template>
  <TotalTime>2362</TotalTime>
  <Words>454</Words>
  <Application>Microsoft Macintosh PowerPoint</Application>
  <PresentationFormat>On-screen Show (4:3)</PresentationFormat>
  <Paragraphs>102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Facet</vt:lpstr>
      <vt:lpstr>Equation</vt:lpstr>
      <vt:lpstr>Discussing Acid Strength</vt:lpstr>
      <vt:lpstr>Strong vs. weak</vt:lpstr>
      <vt:lpstr>Strong acids</vt:lpstr>
      <vt:lpstr>Weak acids</vt:lpstr>
      <vt:lpstr>Strong vs. weak</vt:lpstr>
      <vt:lpstr>Acid/Base Ionization Constants</vt:lpstr>
      <vt:lpstr>Acid/Base Ionization Constants</vt:lpstr>
      <vt:lpstr>Acid/Base Ionization Constants</vt:lpstr>
      <vt:lpstr>Acid Dissociations</vt:lpstr>
      <vt:lpstr>Acid Dissociations</vt:lpstr>
      <vt:lpstr>Acid Dissociations</vt:lpstr>
      <vt:lpstr>Acid Dissociations</vt:lpstr>
      <vt:lpstr>Conjugate Pairs, revisited</vt:lpstr>
      <vt:lpstr>Conjugate Pairs, revisited</vt:lpstr>
      <vt:lpstr>Base Dissociations</vt:lpstr>
      <vt:lpstr>Base Dissociations</vt:lpstr>
      <vt:lpstr>Base Dissociations</vt:lpstr>
      <vt:lpstr>Base Dissociations</vt:lpstr>
    </vt:vector>
  </TitlesOfParts>
  <Company>Harvard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 and Bases</dc:title>
  <dc:creator>Kristen VanderVeen</dc:creator>
  <cp:lastModifiedBy>Kristen Vanderveen</cp:lastModifiedBy>
  <cp:revision>87</cp:revision>
  <cp:lastPrinted>1601-01-01T00:00:00Z</cp:lastPrinted>
  <dcterms:created xsi:type="dcterms:W3CDTF">2005-04-15T14:24:20Z</dcterms:created>
  <dcterms:modified xsi:type="dcterms:W3CDTF">2020-12-05T19:22:38Z</dcterms:modified>
</cp:coreProperties>
</file>