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322" r:id="rId3"/>
    <p:sldId id="264" r:id="rId4"/>
    <p:sldId id="268" r:id="rId5"/>
    <p:sldId id="317" r:id="rId6"/>
    <p:sldId id="318" r:id="rId7"/>
    <p:sldId id="319" r:id="rId8"/>
    <p:sldId id="320" r:id="rId9"/>
    <p:sldId id="321" r:id="rId10"/>
    <p:sldId id="32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041"/>
  </p:normalViewPr>
  <p:slideViewPr>
    <p:cSldViewPr snapToGrid="0" snapToObjects="1">
      <p:cViewPr>
        <p:scale>
          <a:sx n="100" d="100"/>
          <a:sy n="100" d="100"/>
        </p:scale>
        <p:origin x="100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16T22:10:20.969"/>
    </inkml:context>
    <inkml:brush xml:id="br0">
      <inkml:brushProperty name="width" value="0.1" units="cm"/>
      <inkml:brushProperty name="height" value="0.1" units="cm"/>
      <inkml:brushProperty name="color" value="#FF4E00"/>
      <inkml:brushProperty name="inkEffects" value="rainbow"/>
      <inkml:brushProperty name="anchorX" value="-14590.71875"/>
      <inkml:brushProperty name="anchorY" value="-14650.25"/>
      <inkml:brushProperty name="scaleFactor" value="0.5"/>
    </inkml:brush>
  </inkml:definitions>
  <inkml:trace contextRef="#ctx0" brushRef="#br0">2253 1050 24575,'-19'-4'0,"4"3"0,1-4 0,5 1 0,-1 3 0,1-3 0,-1 4 0,1-5 0,-1 4 0,0-3 0,1 4 0,-1 0 0,0 0 0,0 0 0,0 0 0,0 0 0,-1 0 0,1 0 0,0 0 0,0 0 0,-5 0 0,4-5 0,-5 4 0,6-3 0,0 4 0,0-5 0,0 4 0,0-3 0,0 4 0,0-5 0,0 4 0,0-3 0,0-1 0,0 4 0,0-3 0,-6 4 0,5-5 0,-4 4 0,5-4 0,0 5 0,0 0 0,0 0 0,0 0 0,0 0 0,0 0 0,0 0 0,0 0 0,0 0 0,0 0 0,0 0 0,0 0 0,0 0 0,0 0 0,0 0 0,0 0 0,0 0 0,0 0 0,0 0 0,1 0 0,-1 0 0,0 0 0,0 0 0,-6 0 0,5 0 0,-4 0 0,5 0 0,0 0 0,0 0 0,0 0 0,0 0 0,0 0 0,0 0 0,-6 0 0,5 0 0,-4 0 0,5 0 0,0 0 0,0 0 0,0 0 0,0 0 0,-1 0 0,1 0 0,0 0 0,0 0 0,-5 0 0,3 0 0,-3 0 0,0 0 0,3 0 0,-9 0 0,10 0 0,-10 0 0,10 0 0,-5 0 0,1 0 0,4 0 0,-4 0 0,-1 0 0,5 0 0,-10 0 0,4 0 0,-5 0 0,5 0 0,-3 0 0,3 0 0,0 0 0,-4 0 0,10 0 0,-10 0 0,10 0 0,-5 0 0,1 0 0,4 0 0,-10 0 0,9 0 0,-8 0 0,3 0 0,0 0 0,-3 0 0,3 0 0,0 0 0,-4 0 0,5 0 0,-1-4 0,-4 3 0,10-4 0,-9 1 0,3 2 0,0-2 0,-3 4 0,8-5 0,-9 4 0,10-4 0,-10 5 0,0 0 0,3 0 0,-2 0 0,10 0 0,0 0 0,0 0 0,-5 0 0,4 0 0,-5 0 0,6 0 0,0 0 0,-5 0 0,4-4 0,-5 3 0,6-4 0,-5 0 0,3 0 0,-3-1 0,5-3 0,0 8 0,-6-9 0,5 5 0,-4-6 0,5 1 0,0 0 0,-1 0 0,1 0 0,0 0 0,5 0 0,-5-6 0,5 5 0,-6-4 0,6 4 0,-4 1 0,3 0 0,1-5 0,-4 4 0,3-5 0,0 6 0,-2 0 0,6 0 0,-7 0 0,8 0 0,-8 4 0,8-3 0,-8 4 0,4-5 0,-1 0 0,2 0 0,0 5 0,3-4 0,-4 3 0,1-4 0,3 0 0,-4 0 0,5 1 0,-4-1 0,2 0 0,-2 0 0,4 0 0,0 0 0,-4 0 0,2 0 0,-2 0 0,4-6 0,0 5 0,0-5 0,0 6 0,0 0 0,0 0 0,0 0 0,0 0 0,0 0 0,0 0 0,0 0 0,0 0 0,0 0 0,0 0 0,0 0 0,0-1 0,0 1 0,0 0 0,0 0 0,0-5 0,4 3 0,2-3 0,4 0 0,-4 3 0,3-3 0,-3 5 0,3 0 0,1 0 0,0 0 0,0 0 0,0 0 0,0 0 0,0 0 0,5-1 0,-3-4 0,8 7 0,-8-6 0,3 8 0,-5 1 0,5-4 0,-3 3 0,3 0 0,-5 1 0,0 1 0,-1 3 0,1-4 0,0 5 0,0 0 0,0 0 0,5 0 0,-4 0 0,5 0 0,-6 0 0,-1 0 0,1 0 0,6 0 0,-5 0 0,4 0 0,-5 0 0,0 0 0,5 0 0,-4 0 0,10 0 0,-10 0 0,10 0 0,-10 0 0,10 0 0,-5 0 0,1 0 0,3 0 0,-3 0 0,0 0 0,3 0 0,-3 0 0,5 0 0,0 0 0,0 0 0,-1 0 0,1 0 0,0 0 0,0 0 0,10 0 0,-8 0 0,2 0 0,-5 0 0,-4 5 0,4-4 0,1 9 0,0-9 0,0 4 0,-5-5 0,3 5 0,-3-4 0,0 4 0,3-5 0,-9 0 0,5 0 0,-6 0 0,-1 0 0,1 5 0,0-4 0,5 3 0,1-4 0,6 0 0,-5 0 0,3 0 0,-9 0 0,10 0 0,-10 0 0,4 0 0,1 0 0,-5 0 0,4 0 0,0 0 0,-3 0 0,8 0 0,-8 0 0,8 0 0,-3 0 0,-1 0 0,5 0 0,-10 0 0,9 0 0,-9 0 0,10 0 0,-10 0 0,10 0 0,-10 0 0,4 0 0,-5 0 0,5 0 0,-4 0 0,10 0 0,-10 0 0,4 0 0,1 0 0,-5 0 0,4 0 0,-5 0 0,0 0 0,0 0 0,5 0 0,-4-4 0,4 3 0,-5-4 0,0 5 0,0 0 0,5 0 0,-3 0 0,3 0 0,-5 0 0,0 0 0,-1 0 0,7 0 0,-5 0 0,9 0 0,-8 0 0,3 0 0,0 0 0,-4 0 0,10 0 0,-10 0 0,10 0 0,-10 0 0,4 0 0,0 0 0,-3 0 0,3 0 0,0 0 0,-4 0 0,4 0 0,-5 0 0,6 0 0,-5 0 0,4 0 0,0 0 0,-3 0 0,3 0 0,-5 0 0,0 0 0,0 0 0,0 0 0,0 0 0,-1 0 0,1 0 0,0 0 0,0 0 0,5 0 0,-4 0 0,3 0 0,-4 0 0,0 0 0,0 0 0,0 0 0,0 0 0,3 0 0,3 0 0,4 0 0,8 0 0,-4 0 0,4 0 0,-6 0 0,0 0 0,0 0 0,0 0 0,0 5 0,0-4 0,-6 4 0,5-5 0,-10 0 0,9 0 0,-9 0 0,5 0 0,-1 0 0,-4 0 0,10 0 0,-10 0 0,10 0 0,-10 0 0,4 0 0,0 0 0,-4 0 0,5 0 0,-1 0 0,-4 0 0,10 0 0,-10 0 0,4 0 0,0 0 0,-3 0 0,3 0 0,-5 4 0,5-2 0,-4 2 0,4 0 0,0-3 0,-3 4 0,3-5 0,0 5 0,-4-4 0,10 4 0,-10-5 0,4 0 0,-5 0 0,0 0 0,5 0 0,-4 0 0,5 0 0,-7 0 0,1 0 0,5 0 0,-3 0 0,3 0 0,-5 0 0,5 0 0,-4 0 0,5 0 0,-7 0 0,7 0 0,-5 0 0,4 0 0,0 0 0,6 0 0,-3 0 0,2 0 0,-5 0 0,-4 0 0,10 0 0,-5 0 0,1 0 0,4 0 0,-10 0 0,4 0 0,0 0 0,-3 0 0,3 0 0,-5 0 0,0 0 0,0 0 0,0 0 0,-1 4 0,1-3 0,0 4 0,0-5 0,0 0 0,0 0 0,0 0 0,0 0 0,0 0 0,0 0 0,0 0 0,-1 0 0,7 0 0,-5 0 0,4 0 0,-5 0 0,0 0 0,0 0 0,0 0 0,0 0 0,-1 0 0,7 0 0,-5 0 0,4 0 0,-5 0 0,0 0 0,10 0 0,-8 0 0,8 0 0,-11 0 0,7 0 0,-5 0 0,4 0 0,-5 0 0,0 0 0,0 0 0,0 0 0,0 0 0,-1 0 0,1 0 0,6 0 0,-5 0 0,4 0 0,-5 0 0,5 0 0,-4 0 0,5 0 0,-1 0 0,-4 0 0,10 0 0,-5 0 0,6 0 0,0 0 0,0 0 0,0 0 0,-6 0 0,5 0 0,-4 0 0,5 0 0,0 0 0,-6 0 0,5 0 0,-5 0 0,1 0 0,3 0 0,-8 0 0,8 0 0,-8 0 0,8 0 0,-9 0 0,14 0 0,-12 0 0,6 0 0,-3 0 0,-5 0 0,9 0 0,-8 0 0,3 0 0,0 0 0,-4 0 0,10 0 0,-10 0 0,10 0 0,-10 0 0,10 0 0,-5 0 0,6 0 0,0 0 0,-5 0 0,3 0 0,-3 0 0,-1 0 0,5 5 0,-10-4 0,5 4 0,-1-5 0,-4 4 0,4-3 0,1 3 0,-5-4 0,4 5 0,-5-4 0,5 3 0,-3 1 0,8-4 0,-9 8 0,10-8 0,-10 8 0,14-4 0,-13 5 0,14-4 0,-15 2 0,4-7 0,-5 8 0,0-3 0,0 4 0,0-5 0,-1 4 0,1-4 0,0 5 0,0 0 0,0 0 0,0 0 0,0 0 0,0 0 0,0-5 0,0 4 0,0-3 0,-5 4 0,4-1 0,-8 1 0,3 0 0,1 0 0,-4 0 0,7 0 0,-7 0 0,4-1 0,-5 1 0,0 0 0,0 0 0,0 5 0,0-3 0,0 8 0,0-9 0,0 10 0,0-10 0,0 10 0,0-10 0,0 4 0,0-5 0,0 0 0,0 0 0,0 0 0,0 0 0,0 0 0,0 0 0,0-1 0,0 1 0,0 0 0,0 0 0,0 0 0,0 0 0,0 0 0,0 0 0,-5 0 0,0 0 0,-1 0 0,-3-1 0,3 1 0,-4 0 0,0 0 0,0 0 0,0 0 0,0 0 0,0 0 0,0 0 0,-5 0 0,3 0 0,-3-4 0,5 3 0,0-4 0,0 5 0,-6 1 0,5-1 0,-5 0 0,1-4 0,4 2 0,-5-2 0,6 4 0,0-5 0,0 4 0,0-8 0,0 8 0,0-8 0,0 4 0,0-1 0,0-3 0,0 3 0,0 1 0,0-4 0,-1 3 0,1-4 0,0 5 0,0-4 0,-5 3 0,3-4 0,-3 0 0,5 0 0,0 5 0,0-4 0,0 3 0,-6-4 0,5 0 0,-5 0 0,2 5 0,3-4 0,-4 3 0,5-4 0,0 0 0,0 0 0,-5 0 0,3 0 0,-9 0 0,10 0 0,-4 0 0,-1 0 0,5 0 0,-5 0 0,1 0 0,4 0 0,-10 0 0,9 0 0,-8 0 0,8 0 0,-9 0 0,5 0 0,-6 0 0,5-4 0,-4 3 0,10-8 0,-10 7 0,5-7 0,-6 8 0,0-9 0,-7 9 0,5-4 0,-4 0 0,6 4 0,0-4 0,0 0 0,-10 3 0,7-3 0,-7 5 0,10 0 0,0 0 0,0 0 0,0 0 0,6 0 0,-5 0 0,10 0 0,-5 0 0,1 0 0,3 0 0,-3 0 0,0 0 0,3 0 0,-9 0 0,10 0 0,-4-4 0,-1 3 0,5-4 0,-5 5 0,6 0 0,0 0 0,0-4 0,0 3 0,-5-4 0,3 5 0,-3-4 0,5 3 0,0-4 0,0 5 0,0 0 0,-1 0 0,2 0 0,-1 0 0,0 0 0,0 0 0,0 0 0,-6 0 0,5 0 0,-5 0 0,6 0 0,0 0 0,0 0 0,0 0 0,0 0 0,-5 0 0,3 0 0,-8 0 0,8 0 0,-9 0 0,5 0 0,-6 0 0,5 0 0,-10 0 0,14 0 0,-14 0 0,10 0 0,-5 0 0,5 0 0,-3 0 0,3 0 0,0 0 0,-4 0 0,10 0 0,-4 0 0,-1 0 0,5 0 0,-10 0 0,10 0 0,-10 0 0,9 0 0,-8 0 0,3 0 0,0 0 0,2 0 0,5 0 0,0 0 0,0 0 0,0 0 0,-6 0 0,5 0 0,-5 0 0,1 0 0,4 0 0,-15 0 0,9 0 0,-5 0 0,7 0 0,5 0 0,-6 0 0,5 0 0,-4 0 0,5 0 0,-6 5 0,5-4 0,-5 4 0,1-5 0,-2 5 0,-5-4 0,0 4 0,0 0 0,0-4 0,-6 9 0,4-8 0,-4 3 0,6 0 0,0-4 0,0 4 0,5-1 0,1-2 0,6 2 0,0-4 0,1 0 0,-1 4 0,0-3 0,0 4 0,1-5 0,-1 4 0,0-3 0,0 4 0,0-5 0,0 0 0,0 0 0,0 0 0,1 0 0,-1 4 0,0-3 0,0 3 0,0-4 0,0 0 0,0 0 0,0 0 0,1 0 0,-1 0 0,0 5 0,0-4 0,0 3 0,0-4 0,0 0 0,0 0 0,0 0 0,1 0 0,-1 0 0,1 0 0,0 0 0,4 0 0,1 0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7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5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2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169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99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02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92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50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0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8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9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7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4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8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2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5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9B2BC-7E10-5F4B-BA42-747E61714864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6B570-E0A3-724D-9D7E-F93F2D81B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7EE64-380C-334D-A8D3-541FF11E09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Periodic trends:</a:t>
            </a:r>
            <a:br>
              <a:rPr lang="en-US" dirty="0"/>
            </a:br>
            <a:r>
              <a:rPr lang="en-US" sz="5300" dirty="0"/>
              <a:t>multiple ionization energies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BD04C-FD1F-C246-BD42-6B5B9DCBE4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V’S AP CHEMISTRY WEBCASTS</a:t>
            </a:r>
          </a:p>
        </p:txBody>
      </p:sp>
    </p:spTree>
    <p:extLst>
      <p:ext uri="{BB962C8B-B14F-4D97-AF65-F5344CB8AC3E}">
        <p14:creationId xmlns:p14="http://schemas.microsoft.com/office/powerpoint/2010/main" val="575807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52654-3D6F-504B-B98E-A8CD207E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3ACF3-16EF-464D-BFA3-47C61D9AB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report successive ionization energies for removing each electron from an atom.</a:t>
            </a:r>
          </a:p>
          <a:p>
            <a:r>
              <a:rPr lang="en-US" dirty="0"/>
              <a:t>It gets progressively more difficult to remove electrons from atoms.</a:t>
            </a:r>
          </a:p>
          <a:p>
            <a:r>
              <a:rPr lang="en-US" dirty="0"/>
              <a:t>We can use multiple ionization energy data to determine the number of valence electrons and typical ion charges for elements.</a:t>
            </a:r>
          </a:p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2B76432-8C10-2741-A630-A4065ECBB0BC}"/>
              </a:ext>
            </a:extLst>
          </p:cNvPr>
          <p:cNvSpPr/>
          <p:nvPr/>
        </p:nvSpPr>
        <p:spPr>
          <a:xfrm>
            <a:off x="4692650" y="4813300"/>
            <a:ext cx="2806700" cy="8636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Subscribe to my channel!</a:t>
            </a:r>
          </a:p>
        </p:txBody>
      </p:sp>
    </p:spTree>
    <p:extLst>
      <p:ext uri="{BB962C8B-B14F-4D97-AF65-F5344CB8AC3E}">
        <p14:creationId xmlns:p14="http://schemas.microsoft.com/office/powerpoint/2010/main" val="194384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3F44F-7CD2-4548-81EF-06A0BD9B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0D7F5-AB09-EB41-8F24-4FE4703D3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multiple (successive) ionization energies</a:t>
            </a:r>
          </a:p>
          <a:p>
            <a:r>
              <a:rPr lang="en-US" dirty="0"/>
              <a:t>Trends in successive ionization energies</a:t>
            </a:r>
          </a:p>
          <a:p>
            <a:r>
              <a:rPr lang="en-US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14622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0" y="762001"/>
            <a:ext cx="7024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Multiple Ionization Energies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590800" y="1905001"/>
            <a:ext cx="6777038" cy="3508375"/>
          </a:xfrm>
        </p:spPr>
        <p:txBody>
          <a:bodyPr/>
          <a:lstStyle/>
          <a:p>
            <a:pPr eaLnBrk="1" hangingPunct="1"/>
            <a:r>
              <a:rPr lang="en-US" dirty="0"/>
              <a:t>First Ionization Energy</a:t>
            </a:r>
          </a:p>
          <a:p>
            <a:pPr lvl="1"/>
            <a:r>
              <a:rPr lang="en-US" dirty="0"/>
              <a:t>The energy required to remove the outermost electron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Second Ionization Energy</a:t>
            </a:r>
          </a:p>
          <a:p>
            <a:pPr lvl="1"/>
            <a:r>
              <a:rPr lang="en-US" dirty="0"/>
              <a:t>The energy required to remove a second electron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57DE69-6CE8-D944-A5C4-BC23BA8869F9}"/>
              </a:ext>
            </a:extLst>
          </p:cNvPr>
          <p:cNvSpPr txBox="1"/>
          <p:nvPr/>
        </p:nvSpPr>
        <p:spPr>
          <a:xfrm>
            <a:off x="4191000" y="3136613"/>
            <a:ext cx="1443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 + IE</a:t>
            </a:r>
            <a:r>
              <a:rPr lang="en-US" sz="3200" baseline="-25000" dirty="0"/>
              <a:t>1</a:t>
            </a:r>
            <a:r>
              <a:rPr lang="en-US" sz="3200" dirty="0"/>
              <a:t> </a:t>
            </a:r>
            <a:r>
              <a:rPr lang="en-US" sz="3200" dirty="0">
                <a:sym typeface="Wingdings" pitchFamily="2" charset="2"/>
              </a:rPr>
              <a:t> 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7CF149-0015-EB40-8AB4-37163972721D}"/>
              </a:ext>
            </a:extLst>
          </p:cNvPr>
          <p:cNvSpPr txBox="1"/>
          <p:nvPr/>
        </p:nvSpPr>
        <p:spPr>
          <a:xfrm>
            <a:off x="5410201" y="3136613"/>
            <a:ext cx="1774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-25000" dirty="0"/>
              <a:t> </a:t>
            </a:r>
            <a:r>
              <a:rPr lang="en-US" sz="3200" dirty="0">
                <a:sym typeface="Wingdings" pitchFamily="2" charset="2"/>
              </a:rPr>
              <a:t>➝ A</a:t>
            </a:r>
            <a:r>
              <a:rPr lang="en-US" sz="3200" baseline="30000" dirty="0">
                <a:sym typeface="Wingdings" pitchFamily="2" charset="2"/>
              </a:rPr>
              <a:t>+</a:t>
            </a:r>
            <a:r>
              <a:rPr lang="en-US" sz="3200" dirty="0">
                <a:sym typeface="Wingdings" pitchFamily="2" charset="2"/>
              </a:rPr>
              <a:t> + e</a:t>
            </a:r>
            <a:r>
              <a:rPr lang="en-US" sz="3200" baseline="30000" dirty="0">
                <a:sym typeface="Wingdings" pitchFamily="2" charset="2"/>
              </a:rPr>
              <a:t>-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794DBA-6068-354F-A0D3-B8FA8A779AB1}"/>
              </a:ext>
            </a:extLst>
          </p:cNvPr>
          <p:cNvSpPr txBox="1"/>
          <p:nvPr/>
        </p:nvSpPr>
        <p:spPr>
          <a:xfrm>
            <a:off x="4191000" y="4884019"/>
            <a:ext cx="3243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Wingdings" pitchFamily="2" charset="2"/>
              </a:rPr>
              <a:t>A</a:t>
            </a:r>
            <a:r>
              <a:rPr lang="en-US" sz="3200" baseline="30000" dirty="0">
                <a:sym typeface="Wingdings" pitchFamily="2" charset="2"/>
              </a:rPr>
              <a:t>+</a:t>
            </a:r>
            <a:r>
              <a:rPr lang="en-US" sz="3200" dirty="0">
                <a:sym typeface="Wingdings" pitchFamily="2" charset="2"/>
              </a:rPr>
              <a:t> + IE</a:t>
            </a:r>
            <a:r>
              <a:rPr lang="en-US" sz="3200" baseline="-25000" dirty="0">
                <a:sym typeface="Wingdings" pitchFamily="2" charset="2"/>
              </a:rPr>
              <a:t>2</a:t>
            </a:r>
            <a:r>
              <a:rPr lang="en-US" sz="3200" dirty="0">
                <a:sym typeface="Wingdings" pitchFamily="2" charset="2"/>
              </a:rPr>
              <a:t> ➝ A</a:t>
            </a:r>
            <a:r>
              <a:rPr lang="en-US" sz="3200" baseline="30000" dirty="0">
                <a:sym typeface="Wingdings" pitchFamily="2" charset="2"/>
              </a:rPr>
              <a:t>2+</a:t>
            </a:r>
            <a:r>
              <a:rPr lang="en-US" sz="3200" dirty="0">
                <a:sym typeface="Wingdings" pitchFamily="2" charset="2"/>
              </a:rPr>
              <a:t> + e</a:t>
            </a:r>
            <a:r>
              <a:rPr lang="en-US" sz="3200" baseline="30000" dirty="0">
                <a:sym typeface="Wingdings" pitchFamily="2" charset="2"/>
              </a:rPr>
              <a:t>-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1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33371" y="570951"/>
            <a:ext cx="7024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Multiple ionization energies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068852" y="1181546"/>
            <a:ext cx="8065748" cy="3508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eaLnBrk="1" hangingPunct="1"/>
            <a:r>
              <a:rPr lang="en-US" dirty="0"/>
              <a:t>You can have as many ionization energies as there are electrons in the atom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BD1C24-0FDE-C541-B559-3D4D6DDD5C10}"/>
              </a:ext>
            </a:extLst>
          </p:cNvPr>
          <p:cNvGraphicFramePr>
            <a:graphicFrameLocks noGrp="1"/>
          </p:cNvGraphicFramePr>
          <p:nvPr/>
        </p:nvGraphicFramePr>
        <p:xfrm>
          <a:off x="3599801" y="3200401"/>
          <a:ext cx="4800601" cy="171259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199368">
                  <a:extLst>
                    <a:ext uri="{9D8B030D-6E8A-4147-A177-3AD203B41FA5}">
                      <a16:colId xmlns:a16="http://schemas.microsoft.com/office/drawing/2014/main" val="977414820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29598888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343621364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436947522"/>
                    </a:ext>
                  </a:extLst>
                </a:gridCol>
              </a:tblGrid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Element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19315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Na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498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4560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054948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736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1445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1737500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577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1815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11575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71091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3C0731E-7CA9-294B-AC35-E2A9EF986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925" y="2334297"/>
            <a:ext cx="7581900" cy="39680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5C9C41-E2C6-614D-BD6D-93BBD2199001}"/>
              </a:ext>
            </a:extLst>
          </p:cNvPr>
          <p:cNvSpPr txBox="1"/>
          <p:nvPr/>
        </p:nvSpPr>
        <p:spPr>
          <a:xfrm>
            <a:off x="3562574" y="2301733"/>
            <a:ext cx="4875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Ionization Energies for Elements in Period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A6BA21-DAED-674D-98A1-EB429CC6B7B6}"/>
              </a:ext>
            </a:extLst>
          </p:cNvPr>
          <p:cNvSpPr txBox="1"/>
          <p:nvPr/>
        </p:nvSpPr>
        <p:spPr>
          <a:xfrm>
            <a:off x="9656503" y="3533478"/>
            <a:ext cx="12041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Graph </a:t>
            </a:r>
          </a:p>
          <a:p>
            <a:r>
              <a:rPr lang="en-US" sz="1400" dirty="0"/>
              <a:t>created</a:t>
            </a:r>
          </a:p>
          <a:p>
            <a:r>
              <a:rPr lang="en-US" sz="1400" dirty="0"/>
              <a:t> by</a:t>
            </a:r>
          </a:p>
          <a:p>
            <a:r>
              <a:rPr lang="en-US" sz="1400" dirty="0"/>
              <a:t>Mr. </a:t>
            </a:r>
            <a:r>
              <a:rPr lang="en-US" sz="1400" dirty="0" err="1"/>
              <a:t>Melican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7242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732490" y="656764"/>
            <a:ext cx="7024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Multiple ionization energies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434822" y="1558637"/>
            <a:ext cx="5131078" cy="43468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eaLnBrk="1" hangingPunct="1"/>
            <a:r>
              <a:rPr lang="en-US" dirty="0"/>
              <a:t>Each successive ionization energy is larger than the previous ionization energy</a:t>
            </a:r>
          </a:p>
          <a:p>
            <a:pPr lvl="2" eaLnBrk="1" hangingPunct="1"/>
            <a:r>
              <a:rPr lang="en-US" dirty="0"/>
              <a:t>Fewer </a:t>
            </a:r>
            <a:r>
              <a:rPr lang="en-US" dirty="0" err="1"/>
              <a:t>electron:electron</a:t>
            </a:r>
            <a:r>
              <a:rPr lang="en-US" dirty="0"/>
              <a:t> repulsions</a:t>
            </a:r>
          </a:p>
          <a:p>
            <a:pPr marL="914400" lvl="2" indent="0" eaLnBrk="1" hangingPunct="1">
              <a:buNone/>
            </a:pPr>
            <a:endParaRPr lang="en-US" dirty="0"/>
          </a:p>
          <a:p>
            <a:pPr marL="914400" lvl="2" indent="0" eaLnBrk="1" hangingPunct="1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4B23CE-EB8A-EA49-9652-EA85523187BD}"/>
              </a:ext>
            </a:extLst>
          </p:cNvPr>
          <p:cNvSpPr txBox="1"/>
          <p:nvPr/>
        </p:nvSpPr>
        <p:spPr>
          <a:xfrm rot="16200000">
            <a:off x="5624839" y="3341915"/>
            <a:ext cx="3239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Ionization energies (kJ/mol)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A8557C-7500-344F-8363-779A53CE4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7283" y="1866212"/>
            <a:ext cx="1654078" cy="379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3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415" y="484458"/>
            <a:ext cx="7024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Multiple ionization energies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40578" y="1383897"/>
            <a:ext cx="6777038" cy="3508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eaLnBrk="1" hangingPunct="1"/>
            <a:r>
              <a:rPr lang="en-US" dirty="0"/>
              <a:t>Once all the valence electrons have been lost, there is a very large increase in IE</a:t>
            </a:r>
          </a:p>
          <a:p>
            <a:pPr lvl="1"/>
            <a:r>
              <a:rPr lang="en-US" dirty="0"/>
              <a:t>Fewer occupied energy levels</a:t>
            </a:r>
          </a:p>
          <a:p>
            <a:pPr lvl="2"/>
            <a:r>
              <a:rPr lang="en-US" dirty="0"/>
              <a:t>Remaining electrons are closer to the nucleus and experience a greater Coulombic attraction to the nucleus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BD1C24-0FDE-C541-B559-3D4D6DDD5C10}"/>
              </a:ext>
            </a:extLst>
          </p:cNvPr>
          <p:cNvGraphicFramePr>
            <a:graphicFrameLocks noGrp="1"/>
          </p:cNvGraphicFramePr>
          <p:nvPr/>
        </p:nvGraphicFramePr>
        <p:xfrm>
          <a:off x="3492926" y="3981682"/>
          <a:ext cx="4800601" cy="171259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199368">
                  <a:extLst>
                    <a:ext uri="{9D8B030D-6E8A-4147-A177-3AD203B41FA5}">
                      <a16:colId xmlns:a16="http://schemas.microsoft.com/office/drawing/2014/main" val="977414820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29598888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343621364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436947522"/>
                    </a:ext>
                  </a:extLst>
                </a:gridCol>
              </a:tblGrid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Element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19315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498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4560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054948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736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1445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1737500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577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1815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2745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710911"/>
                  </a:ext>
                </a:extLst>
              </a:tr>
            </a:tbl>
          </a:graphicData>
        </a:graphic>
      </p:graphicFrame>
      <p:sp>
        <p:nvSpPr>
          <p:cNvPr id="2" name="Round Single Corner Rectangle 1">
            <a:extLst>
              <a:ext uri="{FF2B5EF4-FFF2-40B4-BE49-F238E27FC236}">
                <a16:creationId xmlns:a16="http://schemas.microsoft.com/office/drawing/2014/main" id="{89D07F7E-5E47-7F43-B4BF-396621E5D6FB}"/>
              </a:ext>
            </a:extLst>
          </p:cNvPr>
          <p:cNvSpPr/>
          <p:nvPr/>
        </p:nvSpPr>
        <p:spPr>
          <a:xfrm>
            <a:off x="3378128" y="4965042"/>
            <a:ext cx="5257800" cy="802005"/>
          </a:xfrm>
          <a:prstGeom prst="round1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DD4214-4C16-AA41-B339-E023C818218A}"/>
              </a:ext>
            </a:extLst>
          </p:cNvPr>
          <p:cNvSpPr txBox="1"/>
          <p:nvPr/>
        </p:nvSpPr>
        <p:spPr>
          <a:xfrm>
            <a:off x="8570168" y="2610818"/>
            <a:ext cx="18710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Na:  1 valence</a:t>
            </a:r>
          </a:p>
          <a:p>
            <a:r>
              <a:rPr lang="en-US" dirty="0"/>
              <a:t> electron in the</a:t>
            </a:r>
          </a:p>
          <a:p>
            <a:r>
              <a:rPr lang="en-US" dirty="0"/>
              <a:t> 3s sublevel</a:t>
            </a:r>
          </a:p>
        </p:txBody>
      </p:sp>
      <p:sp>
        <p:nvSpPr>
          <p:cNvPr id="7" name="Round Single Corner Rectangle 6">
            <a:extLst>
              <a:ext uri="{FF2B5EF4-FFF2-40B4-BE49-F238E27FC236}">
                <a16:creationId xmlns:a16="http://schemas.microsoft.com/office/drawing/2014/main" id="{D80C2C6E-6BA1-634D-AB20-09D90A7FC742}"/>
              </a:ext>
            </a:extLst>
          </p:cNvPr>
          <p:cNvSpPr/>
          <p:nvPr/>
        </p:nvSpPr>
        <p:spPr>
          <a:xfrm>
            <a:off x="7101646" y="3894810"/>
            <a:ext cx="1712226" cy="1143000"/>
          </a:xfrm>
          <a:prstGeom prst="round1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771CC-8B5C-DA42-A202-749E0C9E0501}"/>
              </a:ext>
            </a:extLst>
          </p:cNvPr>
          <p:cNvSpPr txBox="1"/>
          <p:nvPr/>
        </p:nvSpPr>
        <p:spPr>
          <a:xfrm>
            <a:off x="8422178" y="3895099"/>
            <a:ext cx="15808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~9x increase</a:t>
            </a:r>
          </a:p>
          <a:p>
            <a:r>
              <a:rPr lang="en-US" dirty="0"/>
              <a:t> between </a:t>
            </a:r>
          </a:p>
          <a:p>
            <a:r>
              <a:rPr lang="en-US" dirty="0"/>
              <a:t>IE</a:t>
            </a:r>
            <a:r>
              <a:rPr lang="en-US" baseline="-25000" dirty="0"/>
              <a:t>1</a:t>
            </a:r>
            <a:r>
              <a:rPr lang="en-US" dirty="0"/>
              <a:t> and IE</a:t>
            </a:r>
            <a:r>
              <a:rPr lang="en-US" baseline="-25000" dirty="0"/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7133E3-3D31-AD47-91AA-B46504D41071}"/>
              </a:ext>
            </a:extLst>
          </p:cNvPr>
          <p:cNvSpPr txBox="1"/>
          <p:nvPr/>
        </p:nvSpPr>
        <p:spPr>
          <a:xfrm>
            <a:off x="700782" y="4328493"/>
            <a:ext cx="24994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second electron</a:t>
            </a:r>
          </a:p>
          <a:p>
            <a:r>
              <a:rPr lang="en-US" dirty="0"/>
              <a:t>would be removed </a:t>
            </a:r>
          </a:p>
          <a:p>
            <a:r>
              <a:rPr lang="en-US" dirty="0"/>
              <a:t>from the 2p sublevel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62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99895" y="660797"/>
            <a:ext cx="70246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Multiple ionization energies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83873" y="1183006"/>
            <a:ext cx="6777038" cy="3508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eaLnBrk="1" hangingPunct="1"/>
            <a:r>
              <a:rPr lang="en-US" dirty="0"/>
              <a:t>Once all the valence electrons have been lost, there is a very large increase in IE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BD1C24-0FDE-C541-B559-3D4D6DDD5C10}"/>
              </a:ext>
            </a:extLst>
          </p:cNvPr>
          <p:cNvGraphicFramePr>
            <a:graphicFrameLocks noGrp="1"/>
          </p:cNvGraphicFramePr>
          <p:nvPr/>
        </p:nvGraphicFramePr>
        <p:xfrm>
          <a:off x="3435578" y="3365262"/>
          <a:ext cx="4800601" cy="171259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199368">
                  <a:extLst>
                    <a:ext uri="{9D8B030D-6E8A-4147-A177-3AD203B41FA5}">
                      <a16:colId xmlns:a16="http://schemas.microsoft.com/office/drawing/2014/main" val="977414820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29598888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343621364"/>
                    </a:ext>
                  </a:extLst>
                </a:gridCol>
                <a:gridCol w="1200411">
                  <a:extLst>
                    <a:ext uri="{9D8B030D-6E8A-4147-A177-3AD203B41FA5}">
                      <a16:colId xmlns:a16="http://schemas.microsoft.com/office/drawing/2014/main" val="2436947522"/>
                    </a:ext>
                  </a:extLst>
                </a:gridCol>
              </a:tblGrid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Element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IE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(kJ/mol)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19315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Na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498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4560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054948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Mg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736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1445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1737500"/>
                  </a:ext>
                </a:extLst>
              </a:tr>
              <a:tr h="3676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Al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577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1815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2745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710911"/>
                  </a:ext>
                </a:extLst>
              </a:tr>
            </a:tbl>
          </a:graphicData>
        </a:graphic>
      </p:graphicFrame>
      <p:sp>
        <p:nvSpPr>
          <p:cNvPr id="2" name="Round Single Corner Rectangle 1">
            <a:extLst>
              <a:ext uri="{FF2B5EF4-FFF2-40B4-BE49-F238E27FC236}">
                <a16:creationId xmlns:a16="http://schemas.microsoft.com/office/drawing/2014/main" id="{89D07F7E-5E47-7F43-B4BF-396621E5D6FB}"/>
              </a:ext>
            </a:extLst>
          </p:cNvPr>
          <p:cNvSpPr/>
          <p:nvPr/>
        </p:nvSpPr>
        <p:spPr>
          <a:xfrm>
            <a:off x="3250705" y="4703242"/>
            <a:ext cx="5257800" cy="802005"/>
          </a:xfrm>
          <a:prstGeom prst="round1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DD4214-4C16-AA41-B339-E023C818218A}"/>
              </a:ext>
            </a:extLst>
          </p:cNvPr>
          <p:cNvSpPr txBox="1"/>
          <p:nvPr/>
        </p:nvSpPr>
        <p:spPr>
          <a:xfrm>
            <a:off x="3343493" y="2503368"/>
            <a:ext cx="4143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Mg:  2 valence electrons in the 3s sublevel</a:t>
            </a:r>
          </a:p>
        </p:txBody>
      </p:sp>
      <p:sp>
        <p:nvSpPr>
          <p:cNvPr id="7" name="Round Single Corner Rectangle 6">
            <a:extLst>
              <a:ext uri="{FF2B5EF4-FFF2-40B4-BE49-F238E27FC236}">
                <a16:creationId xmlns:a16="http://schemas.microsoft.com/office/drawing/2014/main" id="{D80C2C6E-6BA1-634D-AB20-09D90A7FC742}"/>
              </a:ext>
            </a:extLst>
          </p:cNvPr>
          <p:cNvSpPr/>
          <p:nvPr/>
        </p:nvSpPr>
        <p:spPr>
          <a:xfrm>
            <a:off x="3200400" y="3981052"/>
            <a:ext cx="5613472" cy="369332"/>
          </a:xfrm>
          <a:prstGeom prst="round1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045B4C-5207-D94E-B2EF-47C316B192DD}"/>
              </a:ext>
            </a:extLst>
          </p:cNvPr>
          <p:cNvSpPr txBox="1"/>
          <p:nvPr/>
        </p:nvSpPr>
        <p:spPr>
          <a:xfrm>
            <a:off x="3315783" y="2848338"/>
            <a:ext cx="4811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Al:  3 valence electrons in the 3s and 3p sublevels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398817F-0E07-674F-BA0F-4321DF2B96BF}"/>
                  </a:ext>
                </a:extLst>
              </p14:cNvPr>
              <p14:cNvContentPartPr/>
              <p14:nvPr/>
            </p14:nvContentPartPr>
            <p14:xfrm>
              <a:off x="6063567" y="4333909"/>
              <a:ext cx="2016360" cy="378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398817F-0E07-674F-BA0F-4321DF2B96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45567" y="4315909"/>
                <a:ext cx="2052000" cy="4140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A1151CA-95B2-C54E-B574-BB8E8D6BAC5B}"/>
              </a:ext>
            </a:extLst>
          </p:cNvPr>
          <p:cNvSpPr txBox="1"/>
          <p:nvPr/>
        </p:nvSpPr>
        <p:spPr>
          <a:xfrm>
            <a:off x="8430208" y="3429000"/>
            <a:ext cx="16378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Big increase</a:t>
            </a:r>
          </a:p>
          <a:p>
            <a:r>
              <a:rPr lang="en-US" dirty="0"/>
              <a:t> between</a:t>
            </a:r>
          </a:p>
          <a:p>
            <a:r>
              <a:rPr lang="en-US" dirty="0"/>
              <a:t>IE</a:t>
            </a:r>
            <a:r>
              <a:rPr lang="en-US" baseline="-25000" dirty="0"/>
              <a:t>2</a:t>
            </a:r>
            <a:r>
              <a:rPr lang="en-US" dirty="0"/>
              <a:t> and IE</a:t>
            </a:r>
            <a:r>
              <a:rPr lang="en-US" baseline="-25000" dirty="0"/>
              <a:t>3</a:t>
            </a:r>
            <a:r>
              <a:rPr lang="en-US" dirty="0"/>
              <a:t>…</a:t>
            </a:r>
          </a:p>
          <a:p>
            <a:r>
              <a:rPr lang="en-US" dirty="0"/>
              <a:t>Consistent with</a:t>
            </a:r>
          </a:p>
          <a:p>
            <a:r>
              <a:rPr lang="en-US" dirty="0"/>
              <a:t> 2 valence</a:t>
            </a:r>
          </a:p>
          <a:p>
            <a:r>
              <a:rPr lang="en-US" dirty="0"/>
              <a:t> electrons</a:t>
            </a:r>
          </a:p>
        </p:txBody>
      </p:sp>
      <p:sp>
        <p:nvSpPr>
          <p:cNvPr id="10" name="Round Diagonal Corner Rectangle 9">
            <a:extLst>
              <a:ext uri="{FF2B5EF4-FFF2-40B4-BE49-F238E27FC236}">
                <a16:creationId xmlns:a16="http://schemas.microsoft.com/office/drawing/2014/main" id="{011F8AB6-C27E-4641-87CE-EC7ECEBEC0A0}"/>
              </a:ext>
            </a:extLst>
          </p:cNvPr>
          <p:cNvSpPr/>
          <p:nvPr/>
        </p:nvSpPr>
        <p:spPr>
          <a:xfrm>
            <a:off x="691699" y="3213314"/>
            <a:ext cx="2036761" cy="1970011"/>
          </a:xfrm>
          <a:prstGeom prst="round2Diag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For Al, we expect a big increase between IE</a:t>
            </a:r>
            <a:r>
              <a:rPr lang="en-US" baseline="-25000" dirty="0"/>
              <a:t>3</a:t>
            </a:r>
            <a:r>
              <a:rPr lang="en-US" dirty="0"/>
              <a:t> and IE</a:t>
            </a:r>
            <a:r>
              <a:rPr lang="en-US" baseline="-25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139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  <p:bldP spid="9" grpId="0"/>
      <p:bldP spid="9" grpId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39CD8-F531-7044-89B3-3C372CCEE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0100" y="764373"/>
            <a:ext cx="8610600" cy="1293028"/>
          </a:xfrm>
        </p:spPr>
        <p:txBody>
          <a:bodyPr/>
          <a:lstStyle/>
          <a:p>
            <a:r>
              <a:rPr lang="en-US" dirty="0"/>
              <a:t>Problem #1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B68850B-C0EE-454F-A4F3-CDA049B82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863378"/>
              </p:ext>
            </p:extLst>
          </p:nvPr>
        </p:nvGraphicFramePr>
        <p:xfrm>
          <a:off x="1121227" y="1833880"/>
          <a:ext cx="3380436" cy="31699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690218">
                  <a:extLst>
                    <a:ext uri="{9D8B030D-6E8A-4147-A177-3AD203B41FA5}">
                      <a16:colId xmlns:a16="http://schemas.microsoft.com/office/drawing/2014/main" val="603720781"/>
                    </a:ext>
                  </a:extLst>
                </a:gridCol>
                <a:gridCol w="1690218">
                  <a:extLst>
                    <a:ext uri="{9D8B030D-6E8A-4147-A177-3AD203B41FA5}">
                      <a16:colId xmlns:a16="http://schemas.microsoft.com/office/drawing/2014/main" val="198789360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Successive Ionization Energies</a:t>
                      </a:r>
                    </a:p>
                    <a:p>
                      <a:pPr algn="ctr"/>
                      <a:r>
                        <a:rPr lang="en-US" sz="1600" dirty="0"/>
                        <a:t> of Element X, (kJ/mol)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74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62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3389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9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Third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06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Fourth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376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Fifth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10990.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54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Sixth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13326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69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Seventh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71334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9581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F92BDE-AF24-4B49-8FC5-610B210DA1A3}"/>
              </a:ext>
            </a:extLst>
          </p:cNvPr>
          <p:cNvSpPr txBox="1"/>
          <p:nvPr/>
        </p:nvSpPr>
        <p:spPr>
          <a:xfrm>
            <a:off x="4854466" y="1859991"/>
            <a:ext cx="56717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ionization energies of  unknown element X</a:t>
            </a:r>
          </a:p>
          <a:p>
            <a:r>
              <a:rPr lang="en-US" dirty="0"/>
              <a:t>in period 2 are shown in the table to the left.  </a:t>
            </a:r>
          </a:p>
          <a:p>
            <a:endParaRPr lang="en-US" dirty="0"/>
          </a:p>
          <a:p>
            <a:r>
              <a:rPr lang="en-US" dirty="0"/>
              <a:t>Based on the data, how many valence electrons</a:t>
            </a:r>
          </a:p>
          <a:p>
            <a:r>
              <a:rPr lang="en-US" dirty="0"/>
              <a:t>are present in an atom of element X?</a:t>
            </a:r>
          </a:p>
          <a:p>
            <a:r>
              <a:rPr lang="en-US" dirty="0"/>
              <a:t>  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7D79287-7898-6446-A4E5-210148A5E038}"/>
              </a:ext>
            </a:extLst>
          </p:cNvPr>
          <p:cNvSpPr/>
          <p:nvPr/>
        </p:nvSpPr>
        <p:spPr>
          <a:xfrm>
            <a:off x="1416106" y="4288779"/>
            <a:ext cx="2743200" cy="65545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Arrow Callout 6">
            <a:extLst>
              <a:ext uri="{FF2B5EF4-FFF2-40B4-BE49-F238E27FC236}">
                <a16:creationId xmlns:a16="http://schemas.microsoft.com/office/drawing/2014/main" id="{7E4B8AC9-F7B7-574F-92D0-165E8B5A13C7}"/>
              </a:ext>
            </a:extLst>
          </p:cNvPr>
          <p:cNvSpPr/>
          <p:nvPr/>
        </p:nvSpPr>
        <p:spPr>
          <a:xfrm>
            <a:off x="4612461" y="3997465"/>
            <a:ext cx="1569854" cy="1238081"/>
          </a:xfrm>
          <a:prstGeom prst="leftArrowCallou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Huge jump between IE</a:t>
            </a:r>
            <a:r>
              <a:rPr lang="en-US" sz="1400" baseline="-25000" dirty="0"/>
              <a:t>6</a:t>
            </a:r>
            <a:r>
              <a:rPr lang="en-US" sz="1400" dirty="0"/>
              <a:t> and IE</a:t>
            </a:r>
            <a:r>
              <a:rPr lang="en-US" sz="1400" baseline="-25000" dirty="0"/>
              <a:t>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64D13E-3B0C-B744-BB99-88298F6FB1DA}"/>
              </a:ext>
            </a:extLst>
          </p:cNvPr>
          <p:cNvSpPr txBox="1"/>
          <p:nvPr/>
        </p:nvSpPr>
        <p:spPr>
          <a:xfrm>
            <a:off x="6894414" y="3674299"/>
            <a:ext cx="3380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atom must have 6 valence electrons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A6330B-F46A-1C43-AB85-2CB8F0CCF102}"/>
              </a:ext>
            </a:extLst>
          </p:cNvPr>
          <p:cNvSpPr txBox="1"/>
          <p:nvPr/>
        </p:nvSpPr>
        <p:spPr>
          <a:xfrm>
            <a:off x="7946379" y="4431839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Oxygen</a:t>
            </a:r>
          </a:p>
        </p:txBody>
      </p:sp>
    </p:spTree>
    <p:extLst>
      <p:ext uri="{BB962C8B-B14F-4D97-AF65-F5344CB8AC3E}">
        <p14:creationId xmlns:p14="http://schemas.microsoft.com/office/powerpoint/2010/main" val="405224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39CD8-F531-7044-89B3-3C372CCEE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00" y="690411"/>
            <a:ext cx="8610600" cy="1293028"/>
          </a:xfrm>
        </p:spPr>
        <p:txBody>
          <a:bodyPr/>
          <a:lstStyle/>
          <a:p>
            <a:r>
              <a:rPr lang="en-US" dirty="0"/>
              <a:t>Problem #2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B68850B-C0EE-454F-A4F3-CDA049B82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749121"/>
              </p:ext>
            </p:extLst>
          </p:nvPr>
        </p:nvGraphicFramePr>
        <p:xfrm>
          <a:off x="1121227" y="1833880"/>
          <a:ext cx="3380436" cy="316992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690218">
                  <a:extLst>
                    <a:ext uri="{9D8B030D-6E8A-4147-A177-3AD203B41FA5}">
                      <a16:colId xmlns:a16="http://schemas.microsoft.com/office/drawing/2014/main" val="603720781"/>
                    </a:ext>
                  </a:extLst>
                </a:gridCol>
                <a:gridCol w="1690218">
                  <a:extLst>
                    <a:ext uri="{9D8B030D-6E8A-4147-A177-3AD203B41FA5}">
                      <a16:colId xmlns:a16="http://schemas.microsoft.com/office/drawing/2014/main" val="198789360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Successive Ionization Energies</a:t>
                      </a:r>
                    </a:p>
                    <a:p>
                      <a:pPr algn="ctr"/>
                      <a:r>
                        <a:rPr lang="en-US" sz="1600" dirty="0"/>
                        <a:t> of Element Z, (kJ/mol)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74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62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Second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797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Third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06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Fourth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7475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376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Fifth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54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Sixth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53267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69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Seventh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64360.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9581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F92BDE-AF24-4B49-8FC5-610B210DA1A3}"/>
              </a:ext>
            </a:extLst>
          </p:cNvPr>
          <p:cNvSpPr txBox="1"/>
          <p:nvPr/>
        </p:nvSpPr>
        <p:spPr>
          <a:xfrm>
            <a:off x="4976165" y="1795731"/>
            <a:ext cx="55595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ionization energies of unknown element Z</a:t>
            </a:r>
          </a:p>
          <a:p>
            <a:r>
              <a:rPr lang="en-US" dirty="0"/>
              <a:t>in period 2 are shown in the table to the left.  </a:t>
            </a:r>
          </a:p>
          <a:p>
            <a:endParaRPr lang="en-US" dirty="0"/>
          </a:p>
          <a:p>
            <a:r>
              <a:rPr lang="en-US" dirty="0"/>
              <a:t>Based on the data, what is the formula of the</a:t>
            </a:r>
          </a:p>
          <a:p>
            <a:r>
              <a:rPr lang="en-US" dirty="0"/>
              <a:t>compound formed between Sr and element Z? 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7D79287-7898-6446-A4E5-210148A5E038}"/>
              </a:ext>
            </a:extLst>
          </p:cNvPr>
          <p:cNvSpPr/>
          <p:nvPr/>
        </p:nvSpPr>
        <p:spPr>
          <a:xfrm>
            <a:off x="1439845" y="3961050"/>
            <a:ext cx="2743200" cy="65545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Arrow Callout 6">
            <a:extLst>
              <a:ext uri="{FF2B5EF4-FFF2-40B4-BE49-F238E27FC236}">
                <a16:creationId xmlns:a16="http://schemas.microsoft.com/office/drawing/2014/main" id="{7E4B8AC9-F7B7-574F-92D0-165E8B5A13C7}"/>
              </a:ext>
            </a:extLst>
          </p:cNvPr>
          <p:cNvSpPr/>
          <p:nvPr/>
        </p:nvSpPr>
        <p:spPr>
          <a:xfrm>
            <a:off x="4532630" y="3669736"/>
            <a:ext cx="1569854" cy="1238081"/>
          </a:xfrm>
          <a:prstGeom prst="leftArrowCallou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Huge jump between IE</a:t>
            </a:r>
            <a:r>
              <a:rPr lang="en-US" sz="1400" baseline="-25000" dirty="0"/>
              <a:t>5</a:t>
            </a:r>
            <a:r>
              <a:rPr lang="en-US" sz="1400" dirty="0"/>
              <a:t> and IE</a:t>
            </a:r>
            <a:r>
              <a:rPr lang="en-US" sz="1400" baseline="-25000" dirty="0"/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64D13E-3B0C-B744-BB99-88298F6FB1DA}"/>
              </a:ext>
            </a:extLst>
          </p:cNvPr>
          <p:cNvSpPr txBox="1"/>
          <p:nvPr/>
        </p:nvSpPr>
        <p:spPr>
          <a:xfrm>
            <a:off x="6311900" y="3512306"/>
            <a:ext cx="3380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atom must have 5 valence electrons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FAAB2C-3078-654B-A78C-6D8E823BBFC1}"/>
              </a:ext>
            </a:extLst>
          </p:cNvPr>
          <p:cNvSpPr txBox="1"/>
          <p:nvPr/>
        </p:nvSpPr>
        <p:spPr>
          <a:xfrm>
            <a:off x="6311900" y="4288776"/>
            <a:ext cx="2747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 would form an anion </a:t>
            </a:r>
          </a:p>
          <a:p>
            <a:r>
              <a:rPr lang="en-US" dirty="0"/>
              <a:t>with a charge of -3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9378E5-3678-9B48-8860-0CA407EC81E1}"/>
              </a:ext>
            </a:extLst>
          </p:cNvPr>
          <p:cNvSpPr txBox="1"/>
          <p:nvPr/>
        </p:nvSpPr>
        <p:spPr>
          <a:xfrm>
            <a:off x="4626316" y="5147064"/>
            <a:ext cx="5149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Sr typically forms cations with a charge of +2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AF25A6-975E-2940-84E1-EBE89EFEE613}"/>
              </a:ext>
            </a:extLst>
          </p:cNvPr>
          <p:cNvSpPr txBox="1"/>
          <p:nvPr/>
        </p:nvSpPr>
        <p:spPr>
          <a:xfrm>
            <a:off x="6769100" y="571556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Sr</a:t>
            </a:r>
            <a:r>
              <a:rPr lang="en-US" baseline="-25000" dirty="0"/>
              <a:t>3</a:t>
            </a:r>
            <a:r>
              <a:rPr lang="en-US" dirty="0"/>
              <a:t>Z</a:t>
            </a:r>
            <a:r>
              <a:rPr lang="en-US" baseline="-25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66685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3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{711CF3E5-9FD2-B14F-B033-0A877CF5AA75}tf10001079</Template>
  <TotalTime>5816</TotalTime>
  <Words>592</Words>
  <Application>Microsoft Macintosh PowerPoint</Application>
  <PresentationFormat>Widescreen</PresentationFormat>
  <Paragraphs>168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Vapor Trail</vt:lpstr>
      <vt:lpstr>Periodic trends: multiple ionization energies</vt:lpstr>
      <vt:lpstr>objectives</vt:lpstr>
      <vt:lpstr>Multiple Ionization Energies</vt:lpstr>
      <vt:lpstr>Multiple ionization energies</vt:lpstr>
      <vt:lpstr>Multiple ionization energies</vt:lpstr>
      <vt:lpstr>Multiple ionization energies</vt:lpstr>
      <vt:lpstr>Multiple ionization energies</vt:lpstr>
      <vt:lpstr>Problem #1</vt:lpstr>
      <vt:lpstr>Problem #2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Periodic trends: multiple ionization energies</dc:title>
  <dc:creator>Kristen Vanderveen</dc:creator>
  <cp:lastModifiedBy>Kristen Vanderveen</cp:lastModifiedBy>
  <cp:revision>16</cp:revision>
  <dcterms:created xsi:type="dcterms:W3CDTF">2021-02-17T14:26:47Z</dcterms:created>
  <dcterms:modified xsi:type="dcterms:W3CDTF">2021-03-01T19:17:55Z</dcterms:modified>
</cp:coreProperties>
</file>