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2" r:id="rId1"/>
  </p:sldMasterIdLst>
  <p:handoutMasterIdLst>
    <p:handoutMasterId r:id="rId8"/>
  </p:handoutMasterIdLst>
  <p:sldIdLst>
    <p:sldId id="256" r:id="rId2"/>
    <p:sldId id="258" r:id="rId3"/>
    <p:sldId id="259" r:id="rId4"/>
    <p:sldId id="261" r:id="rId5"/>
    <p:sldId id="260" r:id="rId6"/>
    <p:sldId id="257" r:id="rId7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 userDrawn="1">
          <p15:clr>
            <a:srgbClr val="A4A3A4"/>
          </p15:clr>
        </p15:guide>
        <p15:guide id="2" pos="220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386"/>
    <p:restoredTop sz="94553"/>
  </p:normalViewPr>
  <p:slideViewPr>
    <p:cSldViewPr>
      <p:cViewPr varScale="1">
        <p:scale>
          <a:sx n="109" d="100"/>
          <a:sy n="109" d="100"/>
        </p:scale>
        <p:origin x="28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3027363" cy="463550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4" y="0"/>
            <a:ext cx="3027363" cy="463550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32FF932-E20D-421F-9392-B2354A2C0304}" type="datetimeFigureOut">
              <a:rPr lang="en-US"/>
              <a:pPr>
                <a:defRPr/>
              </a:pPr>
              <a:t>11/26/19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8818563"/>
            <a:ext cx="3027363" cy="463550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4" y="8818563"/>
            <a:ext cx="3027363" cy="463550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E7753E0-8AA9-423B-A326-D84AA3DFF7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3365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0" name="Rectangle 39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4" name="Rectangle 33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1" name="Rectangle 3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6" name="Freeform 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Hexagon 1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Hexagon 1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3" name="Rectangle 42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 smtClean="0"/>
            </a:lvl1pPr>
          </a:lstStyle>
          <a:p>
            <a:pPr>
              <a:defRPr/>
            </a:pPr>
            <a:fld id="{BCF2E165-F43C-4A70-8E53-385CB6AFCF19}" type="datetimeFigureOut">
              <a:rPr lang="en-US"/>
              <a:pPr>
                <a:defRPr/>
              </a:pPr>
              <a:t>11/26/19</a:t>
            </a:fld>
            <a:endParaRPr lang="en-US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6E276AC0-80C7-43E1-B987-34B17B7B76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68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204D6-DFB0-4D39-AF34-ED37CAC60F05}" type="datetimeFigureOut">
              <a:rPr lang="en-US"/>
              <a:pPr>
                <a:defRPr/>
              </a:pPr>
              <a:t>11/26/19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1AFF3-A1EF-4F0A-A682-9C5FC0D064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12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95E92-394A-4AF3-B985-C96FBA9C5688}" type="datetimeFigureOut">
              <a:rPr lang="en-US"/>
              <a:pPr>
                <a:defRPr/>
              </a:pPr>
              <a:t>11/26/19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F170D-75A8-4E9E-B073-2C8FFC5085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31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D8C52-10DB-41FD-B68B-C97E4B55017B}" type="datetimeFigureOut">
              <a:rPr lang="en-US"/>
              <a:pPr>
                <a:defRPr/>
              </a:pPr>
              <a:t>11/26/19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59D9E-0FDE-49D3-85F0-9B2C0DE73D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48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C3C60-B584-4ABB-A36D-EE2AA2A90C95}" type="datetimeFigureOut">
              <a:rPr lang="en-US"/>
              <a:pPr>
                <a:defRPr/>
              </a:pPr>
              <a:t>11/26/19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F00D3-C002-4B44-8CB3-05EEE6D0CE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592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76C6E-07D3-444D-9B16-19CEDEB8DDA2}" type="datetimeFigureOut">
              <a:rPr lang="en-US"/>
              <a:pPr>
                <a:defRPr/>
              </a:pPr>
              <a:t>11/26/19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2578F-7DEB-49EF-AE18-07B0D2A989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263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51FEB-5FFD-4034-B065-6510943936B7}" type="datetimeFigureOut">
              <a:rPr lang="en-US"/>
              <a:pPr>
                <a:defRPr/>
              </a:pPr>
              <a:t>11/26/19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7FF08-5BF4-4297-A96A-C7931AC9F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501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BD92D-BFBA-41D4-8D07-8036F517E0D2}" type="datetimeFigureOut">
              <a:rPr lang="en-US"/>
              <a:pPr>
                <a:defRPr/>
              </a:pPr>
              <a:t>11/26/19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901BA-7ABB-480D-B8AD-6DB9E986A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533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91B44-215F-4B36-BB6C-9C22281496E7}" type="datetimeFigureOut">
              <a:rPr lang="en-US"/>
              <a:pPr>
                <a:defRPr/>
              </a:pPr>
              <a:t>11/26/19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A6502-B1DB-4B5B-B350-69368CB91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708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7E46B-858C-45A7-9153-28496200BECE}" type="datetimeFigureOut">
              <a:rPr lang="en-US"/>
              <a:pPr>
                <a:defRPr/>
              </a:pPr>
              <a:t>11/26/19</a:t>
            </a:fld>
            <a:endParaRPr lang="en-US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F262E-E749-4E52-9FB0-791135536A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919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D6427-4803-4EB9-B15D-145DD806D935}" type="datetimeFigureOut">
              <a:rPr lang="en-US"/>
              <a:pPr>
                <a:defRPr/>
              </a:pPr>
              <a:t>11/26/19</a:t>
            </a:fld>
            <a:endParaRPr lang="en-US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2805B-583A-4CAB-AC20-77AB5E7C8A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388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fld id="{7F08B766-B3D9-4527-80D6-8502B101EF11}" type="datetimeFigureOut">
              <a:rPr lang="en-US"/>
              <a:pPr>
                <a:defRPr/>
              </a:pPr>
              <a:t>11/26/19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fld id="{32548572-BDE4-422D-8446-B6762E91BB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6" r:id="rId8"/>
    <p:sldLayoutId id="2147483947" r:id="rId9"/>
    <p:sldLayoutId id="2147483943" r:id="rId10"/>
    <p:sldLayoutId id="214748394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925" y="2708275"/>
            <a:ext cx="3313113" cy="17018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Weak Acid/Weak Base Problems</a:t>
            </a: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4733925" y="4421188"/>
            <a:ext cx="3309938" cy="1260475"/>
          </a:xfrm>
        </p:spPr>
        <p:txBody>
          <a:bodyPr/>
          <a:lstStyle/>
          <a:p>
            <a:r>
              <a:rPr lang="en-US" altLang="en-US"/>
              <a:t>Bromfield AP Chemistry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3813"/>
            <a:ext cx="7467600" cy="1143000"/>
          </a:xfrm>
        </p:spPr>
        <p:txBody>
          <a:bodyPr/>
          <a:lstStyle/>
          <a:p>
            <a:r>
              <a:rPr lang="en-US" altLang="en-US"/>
              <a:t>Calculating K</a:t>
            </a:r>
            <a:r>
              <a:rPr lang="en-US" altLang="en-US" baseline="-25000"/>
              <a:t>a</a:t>
            </a:r>
            <a:r>
              <a:rPr lang="en-US" altLang="en-US"/>
              <a:t> from </a:t>
            </a:r>
            <a:r>
              <a:rPr lang="en-US" altLang="en-US" baseline="-25000"/>
              <a:t>p</a:t>
            </a:r>
            <a:r>
              <a:rPr lang="en-US" altLang="en-US"/>
              <a:t>H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7467600" cy="4873625"/>
          </a:xfrm>
        </p:spPr>
        <p:txBody>
          <a:bodyPr/>
          <a:lstStyle/>
          <a:p>
            <a:r>
              <a:rPr lang="en-US" altLang="en-US" sz="2000"/>
              <a:t>A student prepared a 0.0500 M solution of acetic acid, CH</a:t>
            </a:r>
            <a:r>
              <a:rPr lang="en-US" altLang="en-US" sz="2000" baseline="-25000"/>
              <a:t>3</a:t>
            </a:r>
            <a:r>
              <a:rPr lang="en-US" altLang="en-US" sz="2000"/>
              <a:t>COOH, and measured its pH to be 2.60.  Calculate K</a:t>
            </a:r>
            <a:r>
              <a:rPr lang="en-US" altLang="en-US" sz="2000" baseline="-25000"/>
              <a:t>a</a:t>
            </a:r>
            <a:r>
              <a:rPr lang="en-US" altLang="en-US" sz="2000"/>
              <a:t> and the percent ionization of acetic acid in this solution.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/>
          <a:lstStyle/>
          <a:p>
            <a:r>
              <a:rPr lang="en-US" altLang="en-US"/>
              <a:t>Using K</a:t>
            </a:r>
            <a:r>
              <a:rPr lang="en-US" altLang="en-US" baseline="-25000"/>
              <a:t>a</a:t>
            </a:r>
            <a:r>
              <a:rPr lang="en-US" altLang="en-US"/>
              <a:t> to calculate pH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467600" cy="4873625"/>
          </a:xfrm>
        </p:spPr>
        <p:txBody>
          <a:bodyPr/>
          <a:lstStyle/>
          <a:p>
            <a:r>
              <a:rPr lang="en-US" altLang="en-US"/>
              <a:t>Calculate the pH of a 0.25M solution of nicotinic acid (aka niacin), HC</a:t>
            </a:r>
            <a:r>
              <a:rPr lang="en-US" altLang="en-US" baseline="-25000"/>
              <a:t>6</a:t>
            </a:r>
            <a:r>
              <a:rPr lang="en-US" altLang="en-US"/>
              <a:t>H</a:t>
            </a:r>
            <a:r>
              <a:rPr lang="en-US" altLang="en-US" baseline="-25000"/>
              <a:t>4</a:t>
            </a:r>
            <a:r>
              <a:rPr lang="en-US" altLang="en-US"/>
              <a:t>O</a:t>
            </a:r>
            <a:r>
              <a:rPr lang="en-US" altLang="en-US" baseline="-25000"/>
              <a:t>2</a:t>
            </a:r>
            <a:r>
              <a:rPr lang="en-US" altLang="en-US"/>
              <a:t>N.  The K</a:t>
            </a:r>
            <a:r>
              <a:rPr lang="en-US" altLang="en-US" baseline="-25000"/>
              <a:t>a</a:t>
            </a:r>
            <a:r>
              <a:rPr lang="en-US" altLang="en-US"/>
              <a:t> of nicotinic acid is 1.4 x 10</a:t>
            </a:r>
            <a:r>
              <a:rPr lang="en-US" altLang="en-US" baseline="30000"/>
              <a:t>-5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44245"/>
            <a:ext cx="7467600" cy="1143001"/>
          </a:xfrm>
        </p:spPr>
        <p:txBody>
          <a:bodyPr/>
          <a:lstStyle/>
          <a:p>
            <a:r>
              <a:rPr lang="en-US" altLang="en-US" dirty="0"/>
              <a:t>Problems with weak bases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467600" cy="4873625"/>
          </a:xfrm>
        </p:spPr>
        <p:txBody>
          <a:bodyPr/>
          <a:lstStyle/>
          <a:p>
            <a:r>
              <a:rPr lang="en-US" altLang="en-US" dirty="0"/>
              <a:t>Calculate the pH of a 0.10 M solution of sodium fluoride, </a:t>
            </a:r>
            <a:r>
              <a:rPr lang="en-US" altLang="en-US" dirty="0" err="1"/>
              <a:t>NaF</a:t>
            </a:r>
            <a:r>
              <a:rPr lang="en-US" altLang="en-US" dirty="0"/>
              <a:t> (K</a:t>
            </a:r>
            <a:r>
              <a:rPr lang="en-US" altLang="en-US" baseline="-25000" dirty="0"/>
              <a:t>b</a:t>
            </a:r>
            <a:r>
              <a:rPr lang="en-US" altLang="en-US" dirty="0"/>
              <a:t> = 1.4 x 10</a:t>
            </a:r>
            <a:r>
              <a:rPr lang="en-US" altLang="en-US" baseline="30000" dirty="0"/>
              <a:t>-11</a:t>
            </a:r>
            <a:r>
              <a:rPr lang="en-US" altLang="en-US" dirty="0"/>
              <a:t>)</a:t>
            </a:r>
          </a:p>
          <a:p>
            <a:pPr lvl="1"/>
            <a:r>
              <a:rPr lang="en-US" altLang="en-US" dirty="0"/>
              <a:t>Since K</a:t>
            </a:r>
            <a:r>
              <a:rPr lang="en-US" altLang="en-US" baseline="-25000" dirty="0"/>
              <a:t>b</a:t>
            </a:r>
            <a:r>
              <a:rPr lang="en-US" altLang="en-US" dirty="0"/>
              <a:t> &gt;&gt; K</a:t>
            </a:r>
            <a:r>
              <a:rPr lang="en-US" altLang="en-US" baseline="-25000" dirty="0"/>
              <a:t>w</a:t>
            </a:r>
            <a:r>
              <a:rPr lang="en-US" altLang="en-US" dirty="0"/>
              <a:t>, we can ignore the contribution of water as a base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990600" y="685800"/>
            <a:ext cx="7024687" cy="1143000"/>
          </a:xfrm>
        </p:spPr>
        <p:txBody>
          <a:bodyPr/>
          <a:lstStyle/>
          <a:p>
            <a:r>
              <a:rPr lang="en-US" altLang="en-US" dirty="0" err="1"/>
              <a:t>Polyprotic</a:t>
            </a:r>
            <a:r>
              <a:rPr lang="en-US" altLang="en-US" dirty="0"/>
              <a:t> Acids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1066800" y="1981200"/>
            <a:ext cx="6777037" cy="3508375"/>
          </a:xfrm>
        </p:spPr>
        <p:txBody>
          <a:bodyPr/>
          <a:lstStyle/>
          <a:p>
            <a:r>
              <a:rPr lang="en-US" altLang="en-US" dirty="0"/>
              <a:t>Ex.  Sulfurous acid, H</a:t>
            </a:r>
            <a:r>
              <a:rPr lang="en-US" altLang="en-US" baseline="-25000" dirty="0"/>
              <a:t>2</a:t>
            </a:r>
            <a:r>
              <a:rPr lang="en-US" altLang="en-US" dirty="0"/>
              <a:t>SO</a:t>
            </a:r>
            <a:r>
              <a:rPr lang="en-US" altLang="en-US" baseline="-25000" dirty="0"/>
              <a:t>3</a:t>
            </a:r>
          </a:p>
          <a:p>
            <a:pPr lvl="1"/>
            <a:r>
              <a:rPr lang="en-US" altLang="en-US" dirty="0"/>
              <a:t>H</a:t>
            </a:r>
            <a:r>
              <a:rPr lang="en-US" altLang="en-US" baseline="-25000" dirty="0"/>
              <a:t>2</a:t>
            </a:r>
            <a:r>
              <a:rPr lang="en-US" altLang="en-US" dirty="0"/>
              <a:t>SO</a:t>
            </a:r>
            <a:r>
              <a:rPr lang="en-US" altLang="en-US" baseline="-25000" dirty="0"/>
              <a:t>3</a:t>
            </a:r>
            <a:r>
              <a:rPr lang="en-US" altLang="en-US" dirty="0"/>
              <a:t> + H</a:t>
            </a:r>
            <a:r>
              <a:rPr lang="en-US" altLang="en-US" baseline="-25000" dirty="0"/>
              <a:t>2</a:t>
            </a:r>
            <a:r>
              <a:rPr lang="en-US" altLang="en-US" dirty="0"/>
              <a:t>O </a:t>
            </a:r>
            <a:r>
              <a:rPr lang="en-US" altLang="en-US" dirty="0">
                <a:latin typeface="Cambria Math"/>
                <a:ea typeface="Cambria Math"/>
              </a:rPr>
              <a:t>⇌</a:t>
            </a:r>
            <a:r>
              <a:rPr lang="en-US" altLang="en-US" dirty="0"/>
              <a:t> HSO</a:t>
            </a:r>
            <a:r>
              <a:rPr lang="en-US" altLang="en-US" baseline="-25000" dirty="0"/>
              <a:t>3</a:t>
            </a:r>
            <a:r>
              <a:rPr lang="en-US" altLang="en-US" baseline="30000" dirty="0"/>
              <a:t>-</a:t>
            </a:r>
            <a:r>
              <a:rPr lang="en-US" altLang="en-US" dirty="0"/>
              <a:t> + H</a:t>
            </a:r>
            <a:r>
              <a:rPr lang="en-US" altLang="en-US" baseline="-25000" dirty="0"/>
              <a:t>3</a:t>
            </a:r>
            <a:r>
              <a:rPr lang="en-US" altLang="en-US" dirty="0"/>
              <a:t>O</a:t>
            </a:r>
            <a:r>
              <a:rPr lang="en-US" altLang="en-US" baseline="30000" dirty="0"/>
              <a:t>+</a:t>
            </a:r>
            <a:r>
              <a:rPr lang="en-US" altLang="en-US" dirty="0"/>
              <a:t>      K</a:t>
            </a:r>
            <a:r>
              <a:rPr lang="en-US" altLang="en-US" baseline="-25000" dirty="0"/>
              <a:t>a1</a:t>
            </a:r>
          </a:p>
          <a:p>
            <a:pPr lvl="1"/>
            <a:r>
              <a:rPr lang="en-US" altLang="en-US" dirty="0"/>
              <a:t>HSO</a:t>
            </a:r>
            <a:r>
              <a:rPr lang="en-US" altLang="en-US" baseline="-25000" dirty="0"/>
              <a:t>3</a:t>
            </a:r>
            <a:r>
              <a:rPr lang="en-US" altLang="en-US" baseline="30000" dirty="0"/>
              <a:t>-</a:t>
            </a:r>
            <a:r>
              <a:rPr lang="en-US" altLang="en-US" dirty="0"/>
              <a:t> + H</a:t>
            </a:r>
            <a:r>
              <a:rPr lang="en-US" altLang="en-US" baseline="-25000" dirty="0"/>
              <a:t>2</a:t>
            </a:r>
            <a:r>
              <a:rPr lang="en-US" altLang="en-US" dirty="0"/>
              <a:t>O </a:t>
            </a:r>
            <a:r>
              <a:rPr lang="en-US" altLang="en-US" dirty="0">
                <a:latin typeface="Cambria Math"/>
                <a:ea typeface="Cambria Math"/>
              </a:rPr>
              <a:t>⇌</a:t>
            </a:r>
            <a:r>
              <a:rPr lang="en-US" altLang="en-US" dirty="0"/>
              <a:t> SO</a:t>
            </a:r>
            <a:r>
              <a:rPr lang="en-US" altLang="en-US" baseline="-25000" dirty="0"/>
              <a:t>3</a:t>
            </a:r>
            <a:r>
              <a:rPr lang="en-US" altLang="en-US" baseline="30000" dirty="0"/>
              <a:t>-2</a:t>
            </a:r>
            <a:r>
              <a:rPr lang="en-US" altLang="en-US" dirty="0"/>
              <a:t> + H</a:t>
            </a:r>
            <a:r>
              <a:rPr lang="en-US" altLang="en-US" baseline="-25000" dirty="0"/>
              <a:t>3</a:t>
            </a:r>
            <a:r>
              <a:rPr lang="en-US" altLang="en-US" dirty="0"/>
              <a:t>O</a:t>
            </a:r>
            <a:r>
              <a:rPr lang="en-US" altLang="en-US" baseline="30000" dirty="0"/>
              <a:t>+</a:t>
            </a:r>
            <a:r>
              <a:rPr lang="en-US" altLang="en-US" dirty="0"/>
              <a:t>      K</a:t>
            </a:r>
            <a:r>
              <a:rPr lang="en-US" altLang="en-US" baseline="-25000" dirty="0"/>
              <a:t>a2</a:t>
            </a:r>
          </a:p>
          <a:p>
            <a:pPr lvl="1"/>
            <a:endParaRPr lang="en-US" altLang="en-US" dirty="0"/>
          </a:p>
          <a:p>
            <a:pPr lvl="1"/>
            <a:r>
              <a:rPr lang="en-US" altLang="en-US" dirty="0" err="1"/>
              <a:t>K</a:t>
            </a:r>
            <a:r>
              <a:rPr lang="en-US" altLang="en-US" baseline="-25000" dirty="0" err="1"/>
              <a:t>a</a:t>
            </a:r>
            <a:r>
              <a:rPr lang="en-US" altLang="en-US" dirty="0"/>
              <a:t> value to remove each hydrogen</a:t>
            </a:r>
          </a:p>
          <a:p>
            <a:pPr lvl="2"/>
            <a:r>
              <a:rPr lang="en-US" altLang="en-US" dirty="0"/>
              <a:t>K</a:t>
            </a:r>
            <a:r>
              <a:rPr lang="en-US" altLang="en-US" baseline="-25000" dirty="0"/>
              <a:t>a1</a:t>
            </a:r>
            <a:r>
              <a:rPr lang="en-US" altLang="en-US" dirty="0"/>
              <a:t> &gt; K</a:t>
            </a:r>
            <a:r>
              <a:rPr lang="en-US" altLang="en-US" baseline="-25000" dirty="0"/>
              <a:t>a2</a:t>
            </a:r>
            <a:r>
              <a:rPr lang="en-US" altLang="en-US" dirty="0"/>
              <a:t>, etc.</a:t>
            </a:r>
          </a:p>
          <a:p>
            <a:pPr lvl="1"/>
            <a:endParaRPr lang="en-US" altLang="en-US" dirty="0"/>
          </a:p>
          <a:p>
            <a:pPr lvl="1"/>
            <a:r>
              <a:rPr lang="en-US" altLang="en-US" dirty="0"/>
              <a:t>As long as the </a:t>
            </a:r>
            <a:r>
              <a:rPr lang="en-US" altLang="en-US" dirty="0" err="1"/>
              <a:t>K</a:t>
            </a:r>
            <a:r>
              <a:rPr lang="en-US" altLang="en-US" baseline="-25000" dirty="0" err="1"/>
              <a:t>a</a:t>
            </a:r>
            <a:r>
              <a:rPr lang="en-US" altLang="en-US" dirty="0"/>
              <a:t> values are different by a factor of 10</a:t>
            </a:r>
            <a:r>
              <a:rPr lang="en-US" altLang="en-US" baseline="30000" dirty="0"/>
              <a:t>3</a:t>
            </a:r>
            <a:r>
              <a:rPr lang="en-US" altLang="en-US" dirty="0"/>
              <a:t> or more, use K</a:t>
            </a:r>
            <a:r>
              <a:rPr lang="en-US" altLang="en-US" baseline="-25000" dirty="0"/>
              <a:t>a1</a:t>
            </a:r>
            <a:r>
              <a:rPr lang="en-US" altLang="en-US" dirty="0"/>
              <a:t> to calculate pH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990600"/>
            <a:ext cx="7924800" cy="6953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Using pH to find the concentration of a salt</a:t>
            </a:r>
          </a:p>
        </p:txBody>
      </p:sp>
      <p:sp>
        <p:nvSpPr>
          <p:cNvPr id="10243" name="Content Placeholder 1"/>
          <p:cNvSpPr>
            <a:spLocks noGrp="1"/>
          </p:cNvSpPr>
          <p:nvPr>
            <p:ph idx="1"/>
          </p:nvPr>
        </p:nvSpPr>
        <p:spPr>
          <a:xfrm>
            <a:off x="685800" y="1524000"/>
            <a:ext cx="7467600" cy="4873625"/>
          </a:xfrm>
        </p:spPr>
        <p:txBody>
          <a:bodyPr/>
          <a:lstStyle/>
          <a:p>
            <a:r>
              <a:rPr lang="en-US" altLang="en-US" sz="1800" dirty="0"/>
              <a:t>A solution is made by adding solid sodium hypochlorite (</a:t>
            </a:r>
            <a:r>
              <a:rPr lang="en-US" altLang="en-US" sz="1800" dirty="0" err="1"/>
              <a:t>NaClO</a:t>
            </a:r>
            <a:r>
              <a:rPr lang="en-US" altLang="en-US" sz="1800" dirty="0"/>
              <a:t>) to enough water to make 1.50 L of solution with a pH of 10.20.    Calculate the moles of </a:t>
            </a:r>
            <a:r>
              <a:rPr lang="en-US" altLang="en-US" sz="1800" dirty="0" err="1"/>
              <a:t>NaClO</a:t>
            </a:r>
            <a:r>
              <a:rPr lang="en-US" altLang="en-US" sz="1800" dirty="0"/>
              <a:t> that were added to the water.  (The K</a:t>
            </a:r>
            <a:r>
              <a:rPr lang="en-US" altLang="en-US" sz="1800" baseline="-25000" dirty="0"/>
              <a:t>b</a:t>
            </a:r>
            <a:r>
              <a:rPr lang="en-US" altLang="en-US" sz="1800" dirty="0"/>
              <a:t> of hypochlorite ion is 3.3 x 10</a:t>
            </a:r>
            <a:r>
              <a:rPr lang="en-US" altLang="en-US" sz="1800" baseline="30000" dirty="0"/>
              <a:t>-7</a:t>
            </a:r>
            <a:r>
              <a:rPr lang="en-US" altLang="en-US" sz="1800" dirty="0"/>
              <a:t>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22768</TotalTime>
  <Words>235</Words>
  <Application>Microsoft Macintosh PowerPoint</Application>
  <PresentationFormat>On-screen Show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Cambria Math</vt:lpstr>
      <vt:lpstr>Century Gothic</vt:lpstr>
      <vt:lpstr>Wingdings 2</vt:lpstr>
      <vt:lpstr>Austin</vt:lpstr>
      <vt:lpstr>Weak Acid/Weak Base Problems</vt:lpstr>
      <vt:lpstr>Calculating Ka from pH</vt:lpstr>
      <vt:lpstr>Using Ka to calculate pH</vt:lpstr>
      <vt:lpstr>Problems with weak bases</vt:lpstr>
      <vt:lpstr>Polyprotic Acids</vt:lpstr>
      <vt:lpstr>Using pH to find the concentration of a salt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Weak Acid/Weak Base Problems</dc:title>
  <dc:creator>Kristen VanderVeen</dc:creator>
  <cp:lastModifiedBy>Microsoft Office User</cp:lastModifiedBy>
  <cp:revision>25</cp:revision>
  <cp:lastPrinted>2018-11-29T13:55:33Z</cp:lastPrinted>
  <dcterms:created xsi:type="dcterms:W3CDTF">2009-02-05T15:23:34Z</dcterms:created>
  <dcterms:modified xsi:type="dcterms:W3CDTF">2019-11-26T14:39:26Z</dcterms:modified>
</cp:coreProperties>
</file>